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</p:sldIdLst>
  <p:sldSz cy="5143500" cx="9144000"/>
  <p:notesSz cx="6858000" cy="9144000"/>
  <p:embeddedFontLst>
    <p:embeddedFont>
      <p:font typeface="Proxima Nova"/>
      <p:regular r:id="rId39"/>
      <p:bold r:id="rId40"/>
      <p:italic r:id="rId41"/>
      <p:boldItalic r:id="rId4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ProximaNova-bold.fntdata"/><Relationship Id="rId20" Type="http://schemas.openxmlformats.org/officeDocument/2006/relationships/slide" Target="slides/slide15.xml"/><Relationship Id="rId42" Type="http://schemas.openxmlformats.org/officeDocument/2006/relationships/font" Target="fonts/ProximaNova-boldItalic.fntdata"/><Relationship Id="rId41" Type="http://schemas.openxmlformats.org/officeDocument/2006/relationships/font" Target="fonts/ProximaNova-italic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font" Target="fonts/ProximaNova-regular.fntdata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166dcf6b261_1_1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166dcf6b261_1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Proxima Nova"/>
              <a:buChar char="●"/>
            </a:pP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first telescope was built and patented in the Netherlands in </a:t>
            </a:r>
            <a:r>
              <a:rPr b="1"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1608</a:t>
            </a:r>
            <a:endParaRPr b="1"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165372ff601_0_3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165372ff601_0_3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/>
              <a:t>Most students will have drawn small refractors (telescopes with lenses)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/>
              <a:t>Tell students to hold up drawings and walk-around to see </a:t>
            </a:r>
            <a:r>
              <a:rPr lang="en"/>
              <a:t>what</a:t>
            </a:r>
            <a:r>
              <a:rPr lang="en"/>
              <a:t> they’re like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/>
              <a:t>Summarise what you see to the class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165372ff601_0_2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165372ff601_0_2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/>
              <a:t>These are all </a:t>
            </a:r>
            <a:r>
              <a:rPr b="1" lang="en"/>
              <a:t>optical telescopes</a:t>
            </a:r>
            <a:r>
              <a:rPr lang="en"/>
              <a:t> which can see the light that we see as humans (optical light)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/>
              <a:t>What similarities/differences do you see between the telescopes shown?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165372ff601_0_3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165372ff601_0_3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/>
              <a:t>Highlight the variety of size, shape, design, material, </a:t>
            </a:r>
            <a:r>
              <a:rPr lang="en">
                <a:solidFill>
                  <a:schemeClr val="dk1"/>
                </a:solidFill>
              </a:rPr>
              <a:t>location </a:t>
            </a:r>
            <a:r>
              <a:rPr lang="en"/>
              <a:t>etc.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65372ff601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65372ff601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165372ff601_0_3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165372ff601_0_3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166dcf6b261_1_1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166dcf6b261_1_1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166dcf6b261_1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166dcf6b261_1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166dcf6b261_1_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166dcf6b261_1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166dcf6b261_1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166dcf6b261_1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165372ff601_0_1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165372ff601_0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/>
              <a:t>Have students spend 1 minute to draw a telescope on a piece of paper. 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/>
              <a:t>You will ask for these on slide 10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/>
              <a:t>The ultimate purpose here is to highlight that what we often think of as a telescope is actually only </a:t>
            </a:r>
            <a:r>
              <a:rPr i="1" lang="en"/>
              <a:t>one specific type of telescope</a:t>
            </a:r>
            <a:r>
              <a:rPr lang="en"/>
              <a:t> (optical refractors/reflectors).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/>
              <a:t>We will see soon that telescopes have a wide variety of functions/purposes as well as size, shapes and designs.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166dcf6b261_1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166dcf6b261_1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165372ff601_0_3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165372ff601_0_3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Speakers </a:t>
            </a:r>
            <a:r>
              <a:rPr b="1" lang="en"/>
              <a:t>Note:</a:t>
            </a:r>
            <a:r>
              <a:rPr lang="en"/>
              <a:t> Telescope manufacturers and astronomers realised that they could use mirrors to accomplish the same thing that lenses do. By using a mirror curved in just the right way, mirrors can also collect and focus light like a converging lens.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166dcf6b261_1_1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166dcf6b261_1_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/>
              <a:t>Most students will have drawn small refractors (telescopes with lenses)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/>
              <a:t>Tell students to hold up drawings and walk-around to see what they’re like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/>
              <a:t>Summarise what you see to the class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166dcf6b261_1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166dcf6b261_1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Speakers Note:</a:t>
            </a:r>
            <a:r>
              <a:rPr lang="en"/>
              <a:t> this design is called a Newtonian design, named after Isaac Newton who designed it first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166dcf6b261_1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166dcf6b261_1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166dcf6b261_1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166dcf6b261_1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166dcf6b261_1_1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166dcf6b261_1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165372ff601_0_1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165372ff601_0_1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166dcf6b261_1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166dcf6b261_1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165372ff601_0_2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165372ff601_0_2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65372ff601_0_2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65372ff601_0_2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can see Jupiter in the skies tonight with your eye (look East/Southeast).</a:t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165372ff601_0_1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165372ff601_0_1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165372ff601_0_2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165372ff601_0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65372ff601_0_1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165372ff601_0_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165372ff601_0_3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165372ff601_0_3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common to both of these telescopes? They have a “dish”!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Optical telescopes also have a dish. Let’s talk about them!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165372ff601_0_2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165372ff601_0_2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Galileo and the first telescope (Jupiter’s Moons)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65372ff601_0_2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165372ff601_0_2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65372ff601_0_2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65372ff601_0_2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66dcf6b261_1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166dcf6b261_1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166dcf6b261_1_1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166dcf6b261_1_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Question: Ask the class (take hands!)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166dcf6b261_1_1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166dcf6b261_1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Proxima Nova"/>
              <a:buChar char="●"/>
            </a:pPr>
            <a:r>
              <a:rPr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first telescope was built and patented in the Netherlands in </a:t>
            </a:r>
            <a:r>
              <a:rPr b="1" lang="en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1608</a:t>
            </a:r>
            <a:endParaRPr b="1"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" name="Google Shape;11;p2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15;p3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" name="Google Shape;16;p3"/>
          <p:cNvSpPr txBox="1"/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pearmin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Relationship Id="rId4" Type="http://schemas.openxmlformats.org/officeDocument/2006/relationships/hyperlink" Target="https://www.stelvision.com/astro/understanding-telescopes-and-how-to-choose-the-best-for-you/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www.stelvision.com/astro/understanding-telescopes-and-how-to-choose-the-best-for-you/" TargetMode="External"/><Relationship Id="rId4" Type="http://schemas.openxmlformats.org/officeDocument/2006/relationships/image" Target="../media/image14.png"/><Relationship Id="rId5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www.telescopefinder.com/reflector-vs-refractor-telescope/" TargetMode="External"/><Relationship Id="rId4" Type="http://schemas.openxmlformats.org/officeDocument/2006/relationships/image" Target="../media/image1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spaceplace.nasa.gov/telescopes/en/" TargetMode="External"/><Relationship Id="rId4" Type="http://schemas.openxmlformats.org/officeDocument/2006/relationships/image" Target="../media/image1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www.telescopefinder.com/reflector-vs-refractor-telescope/" TargetMode="External"/><Relationship Id="rId4" Type="http://schemas.openxmlformats.org/officeDocument/2006/relationships/image" Target="../media/image4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s://www.telescopefinder.com/reflector-vs-refractor-telescope/" TargetMode="External"/><Relationship Id="rId4" Type="http://schemas.openxmlformats.org/officeDocument/2006/relationships/image" Target="../media/image1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0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spaceplace.nasa.gov/telescopes/en/" TargetMode="External"/><Relationship Id="rId4" Type="http://schemas.openxmlformats.org/officeDocument/2006/relationships/image" Target="../media/image1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s://spaceplace.nasa.gov/telescopes/en/" TargetMode="External"/><Relationship Id="rId4" Type="http://schemas.openxmlformats.org/officeDocument/2006/relationships/image" Target="../media/image15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www.telescopefinder.com/reflector-vs-refractor-telescope/" TargetMode="External"/><Relationship Id="rId4" Type="http://schemas.openxmlformats.org/officeDocument/2006/relationships/image" Target="../media/image1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6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s://www.telescopefinder.com/reflector-vs-refractor-telescope/" TargetMode="External"/><Relationship Id="rId4" Type="http://schemas.openxmlformats.org/officeDocument/2006/relationships/image" Target="../media/image16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8.xml"/><Relationship Id="rId3" Type="http://schemas.openxmlformats.org/officeDocument/2006/relationships/hyperlink" Target="https://www.telescopefinder.com/reflector-vs-refractor-telescope/" TargetMode="External"/><Relationship Id="rId4" Type="http://schemas.openxmlformats.org/officeDocument/2006/relationships/image" Target="../media/image16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1.png"/><Relationship Id="rId4" Type="http://schemas.openxmlformats.org/officeDocument/2006/relationships/hyperlink" Target="https://www.science-sparks.com/what-is-the-electromagnetic-spectrum/" TargetMode="Externa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4.png"/><Relationship Id="rId4" Type="http://schemas.openxmlformats.org/officeDocument/2006/relationships/hyperlink" Target="https://www.researchgate.net/figure/Atmospheric-absorption-across-the-electromagnetic-spectrum-High-energy-waves-past-the_fig1_282270380" TargetMode="Externa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3.png"/><Relationship Id="rId4" Type="http://schemas.openxmlformats.org/officeDocument/2006/relationships/hyperlink" Target="https://imagine.gsfc.nasa.gov/science/toolbox/emspectrum_observatories1.html" TargetMode="Externa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3.xml"/><Relationship Id="rId3" Type="http://schemas.openxmlformats.org/officeDocument/2006/relationships/hyperlink" Target="https://www.stelvision.com/astro/understanding-telescopes-and-how-to-choose-the-best-for-you/" TargetMode="External"/><Relationship Id="rId4" Type="http://schemas.openxmlformats.org/officeDocument/2006/relationships/image" Target="../media/image14.png"/><Relationship Id="rId5" Type="http://schemas.openxmlformats.org/officeDocument/2006/relationships/image" Target="../media/image7.png"/><Relationship Id="rId6" Type="http://schemas.openxmlformats.org/officeDocument/2006/relationships/image" Target="../media/image9.png"/><Relationship Id="rId7" Type="http://schemas.openxmlformats.org/officeDocument/2006/relationships/image" Target="../media/image2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Telescopes</a:t>
            </a:r>
            <a:endParaRPr b="1"/>
          </a:p>
        </p:txBody>
      </p:sp>
      <p:sp>
        <p:nvSpPr>
          <p:cNvPr id="60" name="Google Shape;60;p13"/>
          <p:cNvSpPr txBox="1"/>
          <p:nvPr>
            <p:ph idx="1" type="subTitle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Science 9, Unit 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900"/>
              <a:t>with </a:t>
            </a:r>
            <a:r>
              <a:rPr i="1" lang="en" sz="1900"/>
              <a:t>Mr. Gazer</a:t>
            </a:r>
            <a:endParaRPr i="1" sz="19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8" name="Google Shape;128;p22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9" name="Google Shape;129;p22"/>
          <p:cNvSpPr txBox="1"/>
          <p:nvPr>
            <p:ph idx="4294967295" type="title"/>
          </p:nvPr>
        </p:nvSpPr>
        <p:spPr>
          <a:xfrm>
            <a:off x="311700" y="3549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Galileo was the first to use a telescope to look at the sky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30" name="Google Shape;13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77125" y="1166725"/>
            <a:ext cx="5055168" cy="3791376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2"/>
          <p:cNvSpPr txBox="1"/>
          <p:nvPr>
            <p:ph idx="4294967295" type="title"/>
          </p:nvPr>
        </p:nvSpPr>
        <p:spPr>
          <a:xfrm>
            <a:off x="82700" y="1272525"/>
            <a:ext cx="3778800" cy="52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740">
                <a:solidFill>
                  <a:schemeClr val="lt1"/>
                </a:solidFill>
              </a:rPr>
              <a:t>On the right is a replica of Galileo’s telescope, with a modern day equivalent on the left.</a:t>
            </a:r>
            <a:endParaRPr sz="174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3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What does your drawing</a:t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o</a:t>
            </a:r>
            <a:r>
              <a:rPr lang="en" sz="3000"/>
              <a:t>f a telescope</a:t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look like?</a:t>
            </a:r>
            <a:r>
              <a:rPr lang="en" sz="3000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7" name="Google Shape;13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45650" y="978225"/>
            <a:ext cx="3439651" cy="3187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2" name="Google Shape;142;p24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3" name="Google Shape;143;p24"/>
          <p:cNvSpPr txBox="1"/>
          <p:nvPr>
            <p:ph idx="4294967295" type="title"/>
          </p:nvPr>
        </p:nvSpPr>
        <p:spPr>
          <a:xfrm>
            <a:off x="311700" y="3549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What does your drawn telescope look like?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44" name="Google Shape;144;p24"/>
          <p:cNvSpPr txBox="1"/>
          <p:nvPr>
            <p:ph idx="4294967295" type="title"/>
          </p:nvPr>
        </p:nvSpPr>
        <p:spPr>
          <a:xfrm>
            <a:off x="643038" y="4515975"/>
            <a:ext cx="7857900" cy="52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040">
                <a:solidFill>
                  <a:schemeClr val="lt1"/>
                </a:solidFill>
              </a:rPr>
              <a:t>You might be familiar with telescopes that look like this</a:t>
            </a:r>
            <a:endParaRPr sz="2040">
              <a:solidFill>
                <a:schemeClr val="lt1"/>
              </a:solidFill>
            </a:endParaRPr>
          </a:p>
        </p:txBody>
      </p:sp>
      <p:pic>
        <p:nvPicPr>
          <p:cNvPr id="145" name="Google Shape;14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3918" y="1209925"/>
            <a:ext cx="6056156" cy="330605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4"/>
          <p:cNvSpPr txBox="1"/>
          <p:nvPr/>
        </p:nvSpPr>
        <p:spPr>
          <a:xfrm>
            <a:off x="8260400" y="4589400"/>
            <a:ext cx="1187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Image ref: 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 u="sng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4"/>
              </a:rPr>
              <a:t>StelVision 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1" name="Google Shape;151;p25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2" name="Google Shape;152;p25"/>
          <p:cNvSpPr txBox="1"/>
          <p:nvPr>
            <p:ph idx="4294967295" type="title"/>
          </p:nvPr>
        </p:nvSpPr>
        <p:spPr>
          <a:xfrm>
            <a:off x="311700" y="3549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What does your drawn telescope look like?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53" name="Google Shape;153;p25"/>
          <p:cNvSpPr txBox="1"/>
          <p:nvPr>
            <p:ph idx="4294967295" type="title"/>
          </p:nvPr>
        </p:nvSpPr>
        <p:spPr>
          <a:xfrm>
            <a:off x="643038" y="4515975"/>
            <a:ext cx="7857900" cy="52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040">
                <a:solidFill>
                  <a:schemeClr val="lt1"/>
                </a:solidFill>
              </a:rPr>
              <a:t>…but these are also telescopes!</a:t>
            </a:r>
            <a:endParaRPr sz="2040">
              <a:solidFill>
                <a:schemeClr val="lt1"/>
              </a:solidFill>
            </a:endParaRPr>
          </a:p>
        </p:txBody>
      </p:sp>
      <p:sp>
        <p:nvSpPr>
          <p:cNvPr id="154" name="Google Shape;154;p25"/>
          <p:cNvSpPr txBox="1"/>
          <p:nvPr/>
        </p:nvSpPr>
        <p:spPr>
          <a:xfrm>
            <a:off x="8260400" y="4589400"/>
            <a:ext cx="1187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Image ref: 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 u="sng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3"/>
              </a:rPr>
              <a:t>StelVision 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55" name="Google Shape;155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9500" y="1355438"/>
            <a:ext cx="4507182" cy="3004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03425" y="1612376"/>
            <a:ext cx="3736401" cy="2490934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5"/>
          <p:cNvSpPr txBox="1"/>
          <p:nvPr/>
        </p:nvSpPr>
        <p:spPr>
          <a:xfrm>
            <a:off x="359500" y="1355450"/>
            <a:ext cx="2495100" cy="369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Arecibo Observatory, Puerto Rico</a:t>
            </a:r>
            <a:endParaRPr b="1" sz="120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8" name="Google Shape;158;p25"/>
          <p:cNvSpPr txBox="1"/>
          <p:nvPr/>
        </p:nvSpPr>
        <p:spPr>
          <a:xfrm>
            <a:off x="5203425" y="3734000"/>
            <a:ext cx="3241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James Webb Space Telescope (JWST)</a:t>
            </a:r>
            <a:endParaRPr b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6"/>
          <p:cNvSpPr txBox="1"/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Refractor</a:t>
            </a:r>
            <a:r>
              <a:rPr lang="en"/>
              <a:t> and </a:t>
            </a:r>
            <a:r>
              <a:rPr b="1" lang="en"/>
              <a:t>Reflector</a:t>
            </a:r>
            <a:r>
              <a:rPr lang="en"/>
              <a:t> Telescopes</a:t>
            </a:r>
            <a:endParaRPr/>
          </a:p>
        </p:txBody>
      </p:sp>
      <p:sp>
        <p:nvSpPr>
          <p:cNvPr id="164" name="Google Shape;164;p26"/>
          <p:cNvSpPr txBox="1"/>
          <p:nvPr>
            <p:ph type="title"/>
          </p:nvPr>
        </p:nvSpPr>
        <p:spPr>
          <a:xfrm>
            <a:off x="510450" y="3108800"/>
            <a:ext cx="8123100" cy="52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040"/>
              <a:t>The two categories of </a:t>
            </a:r>
            <a:r>
              <a:rPr b="1" lang="en" sz="2040"/>
              <a:t>optical</a:t>
            </a:r>
            <a:r>
              <a:rPr lang="en" sz="2040"/>
              <a:t> telescopes</a:t>
            </a:r>
            <a:endParaRPr sz="204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9" name="Google Shape;169;p27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70" name="Google Shape;170;p27"/>
          <p:cNvSpPr txBox="1"/>
          <p:nvPr>
            <p:ph idx="4294967295" type="title"/>
          </p:nvPr>
        </p:nvSpPr>
        <p:spPr>
          <a:xfrm>
            <a:off x="311700" y="3270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Refractor Telescopes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71" name="Google Shape;171;p27"/>
          <p:cNvSpPr txBox="1"/>
          <p:nvPr/>
        </p:nvSpPr>
        <p:spPr>
          <a:xfrm>
            <a:off x="7120175" y="4743300"/>
            <a:ext cx="2023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Image ref: </a:t>
            </a:r>
            <a:r>
              <a:rPr i="1" lang="en" sz="1200" u="sng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3"/>
              </a:rPr>
              <a:t>TelescopeFinder 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72" name="Google Shape;172;p27"/>
          <p:cNvPicPr preferRelativeResize="0"/>
          <p:nvPr/>
        </p:nvPicPr>
        <p:blipFill rotWithShape="1">
          <a:blip r:embed="rId4">
            <a:alphaModFix/>
          </a:blip>
          <a:srcRect b="0" l="0" r="0" t="48801"/>
          <a:stretch/>
        </p:blipFill>
        <p:spPr>
          <a:xfrm>
            <a:off x="1538900" y="1601175"/>
            <a:ext cx="6066200" cy="194115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7"/>
          <p:cNvSpPr txBox="1"/>
          <p:nvPr>
            <p:ph idx="4294967295" type="title"/>
          </p:nvPr>
        </p:nvSpPr>
        <p:spPr>
          <a:xfrm>
            <a:off x="510450" y="3743363"/>
            <a:ext cx="8123100" cy="79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40">
                <a:solidFill>
                  <a:schemeClr val="lt1"/>
                </a:solidFill>
              </a:rPr>
              <a:t>The basic property of a </a:t>
            </a:r>
            <a:r>
              <a:rPr b="1" lang="en" sz="1840">
                <a:solidFill>
                  <a:schemeClr val="lt1"/>
                </a:solidFill>
              </a:rPr>
              <a:t>refractor telescope</a:t>
            </a:r>
            <a:r>
              <a:rPr lang="en" sz="1840">
                <a:solidFill>
                  <a:schemeClr val="lt1"/>
                </a:solidFill>
              </a:rPr>
              <a:t> is the use of a </a:t>
            </a:r>
            <a:r>
              <a:rPr b="1" lang="en" sz="1840">
                <a:solidFill>
                  <a:schemeClr val="lt1"/>
                </a:solidFill>
              </a:rPr>
              <a:t>converging lens.</a:t>
            </a:r>
            <a:endParaRPr sz="184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40">
                <a:solidFill>
                  <a:schemeClr val="lt1"/>
                </a:solidFill>
              </a:rPr>
              <a:t>Lenses of this shape can</a:t>
            </a:r>
            <a:r>
              <a:rPr b="1" lang="en" sz="1840">
                <a:solidFill>
                  <a:schemeClr val="lt1"/>
                </a:solidFill>
              </a:rPr>
              <a:t> collect </a:t>
            </a:r>
            <a:r>
              <a:rPr lang="en" sz="1840">
                <a:solidFill>
                  <a:schemeClr val="lt1"/>
                </a:solidFill>
              </a:rPr>
              <a:t>and</a:t>
            </a:r>
            <a:r>
              <a:rPr b="1" lang="en" sz="1840">
                <a:solidFill>
                  <a:schemeClr val="lt1"/>
                </a:solidFill>
              </a:rPr>
              <a:t> focus light.</a:t>
            </a:r>
            <a:endParaRPr b="1" sz="184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8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Let’s draw a </a:t>
            </a:r>
            <a:r>
              <a:rPr b="1" lang="en" sz="3000"/>
              <a:t>light-ray diagram</a:t>
            </a:r>
            <a:endParaRPr b="1"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f</a:t>
            </a:r>
            <a:r>
              <a:rPr lang="en" sz="3000"/>
              <a:t>or a</a:t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refractor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telescope</a:t>
            </a:r>
            <a:r>
              <a:rPr lang="en" sz="3000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9" name="Google Shape;17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844175"/>
            <a:ext cx="4267203" cy="29920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4" name="Google Shape;184;p29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85" name="Google Shape;185;p29"/>
          <p:cNvSpPr txBox="1"/>
          <p:nvPr>
            <p:ph idx="4294967295" type="title"/>
          </p:nvPr>
        </p:nvSpPr>
        <p:spPr>
          <a:xfrm>
            <a:off x="311700" y="3270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Refractor Telescopes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186" name="Google Shape;186;p29"/>
          <p:cNvSpPr txBox="1"/>
          <p:nvPr/>
        </p:nvSpPr>
        <p:spPr>
          <a:xfrm>
            <a:off x="7803200" y="4589400"/>
            <a:ext cx="2023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Image ref: 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 u="sng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3"/>
              </a:rPr>
              <a:t>NASA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87" name="Google Shape;187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99725"/>
            <a:ext cx="5860178" cy="3791375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9"/>
          <p:cNvSpPr txBox="1"/>
          <p:nvPr>
            <p:ph idx="4294967295" type="body"/>
          </p:nvPr>
        </p:nvSpPr>
        <p:spPr>
          <a:xfrm>
            <a:off x="6195600" y="1194600"/>
            <a:ext cx="2636700" cy="36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">
                <a:solidFill>
                  <a:schemeClr val="lt1"/>
                </a:solidFill>
              </a:rPr>
              <a:t>Uses a </a:t>
            </a:r>
            <a:r>
              <a:rPr b="1" lang="en">
                <a:solidFill>
                  <a:schemeClr val="lt1"/>
                </a:solidFill>
              </a:rPr>
              <a:t>lens</a:t>
            </a:r>
            <a:r>
              <a:rPr lang="en">
                <a:solidFill>
                  <a:schemeClr val="lt1"/>
                </a:solidFill>
              </a:rPr>
              <a:t> to </a:t>
            </a:r>
            <a:r>
              <a:rPr b="1" lang="en">
                <a:solidFill>
                  <a:schemeClr val="lt1"/>
                </a:solidFill>
              </a:rPr>
              <a:t>collect </a:t>
            </a:r>
            <a:r>
              <a:rPr lang="en">
                <a:solidFill>
                  <a:schemeClr val="lt1"/>
                </a:solidFill>
              </a:rPr>
              <a:t>and </a:t>
            </a:r>
            <a:r>
              <a:rPr b="1" lang="en">
                <a:solidFill>
                  <a:schemeClr val="lt1"/>
                </a:solidFill>
              </a:rPr>
              <a:t>focus </a:t>
            </a:r>
            <a:r>
              <a:rPr lang="en">
                <a:solidFill>
                  <a:schemeClr val="lt1"/>
                </a:solidFill>
              </a:rPr>
              <a:t>light</a:t>
            </a:r>
            <a:endParaRPr>
              <a:solidFill>
                <a:schemeClr val="lt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">
                <a:solidFill>
                  <a:schemeClr val="lt1"/>
                </a:solidFill>
              </a:rPr>
              <a:t>Bigger lenses = more collected light = see more distant objects</a:t>
            </a:r>
            <a:endParaRPr>
              <a:solidFill>
                <a:schemeClr val="lt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">
                <a:solidFill>
                  <a:schemeClr val="lt1"/>
                </a:solidFill>
              </a:rPr>
              <a:t>Small lens is used as </a:t>
            </a:r>
            <a:r>
              <a:rPr b="1" lang="en">
                <a:solidFill>
                  <a:schemeClr val="lt1"/>
                </a:solidFill>
              </a:rPr>
              <a:t>eyepiece</a:t>
            </a:r>
            <a:r>
              <a:rPr lang="en">
                <a:solidFill>
                  <a:schemeClr val="lt1"/>
                </a:solidFill>
              </a:rPr>
              <a:t> to </a:t>
            </a:r>
            <a:r>
              <a:rPr b="1" lang="en">
                <a:solidFill>
                  <a:schemeClr val="lt1"/>
                </a:solidFill>
              </a:rPr>
              <a:t>magnify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3" name="Google Shape;193;p30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4" name="Google Shape;194;p30"/>
          <p:cNvSpPr txBox="1"/>
          <p:nvPr>
            <p:ph idx="4294967295" type="title"/>
          </p:nvPr>
        </p:nvSpPr>
        <p:spPr>
          <a:xfrm>
            <a:off x="311700" y="3270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Refractor Telescopes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95" name="Google Shape;195;p30"/>
          <p:cNvSpPr txBox="1"/>
          <p:nvPr/>
        </p:nvSpPr>
        <p:spPr>
          <a:xfrm>
            <a:off x="7120175" y="4743300"/>
            <a:ext cx="2023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Image ref: </a:t>
            </a:r>
            <a:r>
              <a:rPr i="1" lang="en" sz="1200" u="sng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3"/>
              </a:rPr>
              <a:t>TelescopeFinder 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6" name="Google Shape;196;p30"/>
          <p:cNvSpPr txBox="1"/>
          <p:nvPr>
            <p:ph idx="4294967295" type="title"/>
          </p:nvPr>
        </p:nvSpPr>
        <p:spPr>
          <a:xfrm>
            <a:off x="510450" y="4045288"/>
            <a:ext cx="8123100" cy="79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1840">
                <a:solidFill>
                  <a:schemeClr val="lt1"/>
                </a:solidFill>
              </a:rPr>
              <a:t>Binoculars</a:t>
            </a:r>
            <a:r>
              <a:rPr lang="en" sz="1840">
                <a:solidFill>
                  <a:schemeClr val="lt1"/>
                </a:solidFill>
              </a:rPr>
              <a:t> are two refractor telescopes stuck together!</a:t>
            </a:r>
            <a:endParaRPr sz="184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40">
                <a:solidFill>
                  <a:schemeClr val="lt1"/>
                </a:solidFill>
              </a:rPr>
              <a:t>Binoculars use </a:t>
            </a:r>
            <a:r>
              <a:rPr b="1" lang="en" sz="1840">
                <a:solidFill>
                  <a:schemeClr val="lt1"/>
                </a:solidFill>
              </a:rPr>
              <a:t>lenses</a:t>
            </a:r>
            <a:r>
              <a:rPr lang="en" sz="1840">
                <a:solidFill>
                  <a:schemeClr val="lt1"/>
                </a:solidFill>
              </a:rPr>
              <a:t> to collect, focus and magnify light.</a:t>
            </a:r>
            <a:endParaRPr sz="1840">
              <a:solidFill>
                <a:schemeClr val="lt1"/>
              </a:solidFill>
            </a:endParaRPr>
          </a:p>
        </p:txBody>
      </p:sp>
      <p:pic>
        <p:nvPicPr>
          <p:cNvPr id="197" name="Google Shape;197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79138" y="1194600"/>
            <a:ext cx="4294925" cy="28507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2" name="Google Shape;202;p31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03" name="Google Shape;203;p31"/>
          <p:cNvSpPr txBox="1"/>
          <p:nvPr>
            <p:ph idx="4294967295" type="title"/>
          </p:nvPr>
        </p:nvSpPr>
        <p:spPr>
          <a:xfrm>
            <a:off x="311700" y="3270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Limitations of Refractor Telescopes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04" name="Google Shape;204;p31"/>
          <p:cNvSpPr txBox="1"/>
          <p:nvPr>
            <p:ph idx="4294967295" type="title"/>
          </p:nvPr>
        </p:nvSpPr>
        <p:spPr>
          <a:xfrm>
            <a:off x="4303725" y="1307400"/>
            <a:ext cx="4016100" cy="347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640">
                <a:solidFill>
                  <a:schemeClr val="lt1"/>
                </a:solidFill>
              </a:rPr>
              <a:t>In general, t</a:t>
            </a:r>
            <a:r>
              <a:rPr lang="en" sz="1640">
                <a:solidFill>
                  <a:schemeClr val="lt1"/>
                </a:solidFill>
              </a:rPr>
              <a:t>he </a:t>
            </a:r>
            <a:r>
              <a:rPr b="1" lang="en" sz="1640">
                <a:solidFill>
                  <a:schemeClr val="lt1"/>
                </a:solidFill>
              </a:rPr>
              <a:t>bigger</a:t>
            </a:r>
            <a:r>
              <a:rPr lang="en" sz="1640">
                <a:solidFill>
                  <a:schemeClr val="lt1"/>
                </a:solidFill>
              </a:rPr>
              <a:t> the main lens, the “better” the telescope is as it collects </a:t>
            </a:r>
            <a:r>
              <a:rPr b="1" lang="en" sz="1640">
                <a:solidFill>
                  <a:schemeClr val="lt1"/>
                </a:solidFill>
              </a:rPr>
              <a:t>more light.</a:t>
            </a:r>
            <a:endParaRPr b="1" sz="164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b="1" sz="164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640">
                <a:solidFill>
                  <a:schemeClr val="lt1"/>
                </a:solidFill>
              </a:rPr>
              <a:t>But</a:t>
            </a:r>
            <a:r>
              <a:rPr b="1" lang="en" sz="1640">
                <a:solidFill>
                  <a:schemeClr val="lt1"/>
                </a:solidFill>
              </a:rPr>
              <a:t> big lenses </a:t>
            </a:r>
            <a:r>
              <a:rPr lang="en" sz="1640">
                <a:solidFill>
                  <a:schemeClr val="lt1"/>
                </a:solidFill>
              </a:rPr>
              <a:t>are</a:t>
            </a:r>
            <a:r>
              <a:rPr b="1" lang="en" sz="1640">
                <a:solidFill>
                  <a:schemeClr val="lt1"/>
                </a:solidFill>
              </a:rPr>
              <a:t>:</a:t>
            </a:r>
            <a:endParaRPr b="1" sz="1640">
              <a:solidFill>
                <a:schemeClr val="lt1"/>
              </a:solidFill>
            </a:endParaRPr>
          </a:p>
          <a:p>
            <a:pPr indent="-33274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40"/>
              <a:buChar char="●"/>
            </a:pPr>
            <a:r>
              <a:rPr b="1" lang="en" sz="1640">
                <a:solidFill>
                  <a:schemeClr val="lt1"/>
                </a:solidFill>
              </a:rPr>
              <a:t>fragile</a:t>
            </a:r>
            <a:endParaRPr b="1" sz="1640">
              <a:solidFill>
                <a:schemeClr val="lt1"/>
              </a:solidFill>
            </a:endParaRPr>
          </a:p>
          <a:p>
            <a:pPr indent="-33274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40"/>
              <a:buChar char="●"/>
            </a:pPr>
            <a:r>
              <a:rPr b="1" lang="en" sz="1640">
                <a:solidFill>
                  <a:schemeClr val="lt1"/>
                </a:solidFill>
              </a:rPr>
              <a:t>hard to build without defects</a:t>
            </a:r>
            <a:endParaRPr b="1" sz="1640">
              <a:solidFill>
                <a:schemeClr val="lt1"/>
              </a:solidFill>
            </a:endParaRPr>
          </a:p>
          <a:p>
            <a:pPr indent="-33274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40"/>
              <a:buChar char="●"/>
            </a:pPr>
            <a:r>
              <a:rPr b="1" lang="en" sz="1640">
                <a:solidFill>
                  <a:schemeClr val="lt1"/>
                </a:solidFill>
              </a:rPr>
              <a:t>so heavy </a:t>
            </a:r>
            <a:r>
              <a:rPr lang="en" sz="1640">
                <a:solidFill>
                  <a:schemeClr val="lt1"/>
                </a:solidFill>
              </a:rPr>
              <a:t>that they sag/deform under their own weight</a:t>
            </a:r>
            <a:endParaRPr sz="164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164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640">
                <a:solidFill>
                  <a:schemeClr val="lt1"/>
                </a:solidFill>
              </a:rPr>
              <a:t>This is the primary practical limitation of refractor telescopes: </a:t>
            </a:r>
            <a:r>
              <a:rPr b="1" lang="en" sz="1640">
                <a:solidFill>
                  <a:schemeClr val="lt1"/>
                </a:solidFill>
              </a:rPr>
              <a:t>big lenses are hard to build, and difficult to maintain!</a:t>
            </a:r>
            <a:endParaRPr b="1" sz="164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i="1" sz="1640">
              <a:solidFill>
                <a:schemeClr val="lt1"/>
              </a:solidFill>
            </a:endParaRPr>
          </a:p>
        </p:txBody>
      </p:sp>
      <p:pic>
        <p:nvPicPr>
          <p:cNvPr id="205" name="Google Shape;20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7475" y="1194600"/>
            <a:ext cx="2513800" cy="3346499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31"/>
          <p:cNvSpPr txBox="1"/>
          <p:nvPr/>
        </p:nvSpPr>
        <p:spPr>
          <a:xfrm>
            <a:off x="350275" y="4541100"/>
            <a:ext cx="35082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14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Shown here is the largest refractor in operation (Yerkes Observatory, 1.02m lens diameter)</a:t>
            </a:r>
            <a:endParaRPr i="1" sz="114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You have </a:t>
            </a:r>
            <a:r>
              <a:rPr b="1" lang="en" sz="3000"/>
              <a:t>1 min</a:t>
            </a:r>
            <a:r>
              <a:rPr lang="en" sz="3000"/>
              <a:t> to</a:t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d</a:t>
            </a:r>
            <a:r>
              <a:rPr b="1" lang="en"/>
              <a:t>raw</a:t>
            </a:r>
            <a:r>
              <a:rPr lang="en"/>
              <a:t> </a:t>
            </a:r>
            <a:r>
              <a:rPr b="1" lang="en"/>
              <a:t>a telescope</a:t>
            </a:r>
            <a:r>
              <a:rPr lang="en"/>
              <a:t>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Go!</a:t>
            </a:r>
            <a:r>
              <a:rPr lang="en" sz="3000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6" name="Google Shape;6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45650" y="978225"/>
            <a:ext cx="3439651" cy="3187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1" name="Google Shape;211;p32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12" name="Google Shape;212;p32"/>
          <p:cNvSpPr txBox="1"/>
          <p:nvPr>
            <p:ph idx="4294967295" type="title"/>
          </p:nvPr>
        </p:nvSpPr>
        <p:spPr>
          <a:xfrm>
            <a:off x="311700" y="3270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Limitations of Refractor Telescopes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13" name="Google Shape;213;p32"/>
          <p:cNvSpPr txBox="1"/>
          <p:nvPr>
            <p:ph idx="4294967295" type="title"/>
          </p:nvPr>
        </p:nvSpPr>
        <p:spPr>
          <a:xfrm>
            <a:off x="0" y="899750"/>
            <a:ext cx="9144000" cy="126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184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40">
                <a:solidFill>
                  <a:schemeClr val="lt1"/>
                </a:solidFill>
              </a:rPr>
              <a:t>Another limitation of refractors is </a:t>
            </a:r>
            <a:r>
              <a:rPr b="1" lang="en" sz="1840">
                <a:solidFill>
                  <a:schemeClr val="lt1"/>
                </a:solidFill>
              </a:rPr>
              <a:t>chromatic </a:t>
            </a:r>
            <a:r>
              <a:rPr b="1" lang="en" sz="1840">
                <a:solidFill>
                  <a:schemeClr val="lt1"/>
                </a:solidFill>
              </a:rPr>
              <a:t>aberration</a:t>
            </a:r>
            <a:r>
              <a:rPr lang="en" sz="1840">
                <a:solidFill>
                  <a:schemeClr val="lt1"/>
                </a:solidFill>
              </a:rPr>
              <a:t> (“colour shifting”).</a:t>
            </a:r>
            <a:endParaRPr sz="184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40">
                <a:solidFill>
                  <a:schemeClr val="lt1"/>
                </a:solidFill>
              </a:rPr>
              <a:t>When light enters a lens or prism, the colours </a:t>
            </a:r>
            <a:r>
              <a:rPr b="1" lang="en" sz="1840">
                <a:solidFill>
                  <a:schemeClr val="lt1"/>
                </a:solidFill>
              </a:rPr>
              <a:t>split</a:t>
            </a:r>
            <a:r>
              <a:rPr lang="en" sz="1840">
                <a:solidFill>
                  <a:schemeClr val="lt1"/>
                </a:solidFill>
              </a:rPr>
              <a:t> and </a:t>
            </a:r>
            <a:r>
              <a:rPr b="1" lang="en" sz="1840">
                <a:solidFill>
                  <a:schemeClr val="lt1"/>
                </a:solidFill>
              </a:rPr>
              <a:t>refract at different angles.</a:t>
            </a:r>
            <a:endParaRPr b="1" sz="184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40">
                <a:solidFill>
                  <a:schemeClr val="lt1"/>
                </a:solidFill>
              </a:rPr>
              <a:t>This causes the </a:t>
            </a:r>
            <a:r>
              <a:rPr b="1" lang="en" sz="1840">
                <a:solidFill>
                  <a:schemeClr val="lt1"/>
                </a:solidFill>
              </a:rPr>
              <a:t>colours </a:t>
            </a:r>
            <a:r>
              <a:rPr lang="en" sz="1840">
                <a:solidFill>
                  <a:schemeClr val="lt1"/>
                </a:solidFill>
              </a:rPr>
              <a:t>of an object to appear </a:t>
            </a:r>
            <a:r>
              <a:rPr b="1" lang="en" sz="1840">
                <a:solidFill>
                  <a:schemeClr val="lt1"/>
                </a:solidFill>
              </a:rPr>
              <a:t>“shifted” or “smeared”.</a:t>
            </a:r>
            <a:endParaRPr b="1" sz="1840">
              <a:solidFill>
                <a:schemeClr val="lt1"/>
              </a:solidFill>
            </a:endParaRPr>
          </a:p>
        </p:txBody>
      </p:sp>
      <p:pic>
        <p:nvPicPr>
          <p:cNvPr id="214" name="Google Shape;21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2564800"/>
            <a:ext cx="4471850" cy="2235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5" name="Google Shape;215;p32"/>
          <p:cNvCxnSpPr/>
          <p:nvPr/>
        </p:nvCxnSpPr>
        <p:spPr>
          <a:xfrm>
            <a:off x="3772800" y="3606553"/>
            <a:ext cx="7992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216" name="Google Shape;216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3575" y="2564788"/>
            <a:ext cx="3974978" cy="2235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1" name="Google Shape;221;p33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22" name="Google Shape;222;p33"/>
          <p:cNvSpPr txBox="1"/>
          <p:nvPr>
            <p:ph idx="4294967295" type="title"/>
          </p:nvPr>
        </p:nvSpPr>
        <p:spPr>
          <a:xfrm>
            <a:off x="311700" y="3270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Reflector</a:t>
            </a:r>
            <a:r>
              <a:rPr b="1" lang="en">
                <a:solidFill>
                  <a:schemeClr val="lt1"/>
                </a:solidFill>
              </a:rPr>
              <a:t> Telescopes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23" name="Google Shape;223;p33"/>
          <p:cNvSpPr txBox="1"/>
          <p:nvPr/>
        </p:nvSpPr>
        <p:spPr>
          <a:xfrm>
            <a:off x="7120175" y="4743300"/>
            <a:ext cx="2023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Image ref: </a:t>
            </a:r>
            <a:r>
              <a:rPr i="1" lang="en" sz="1200" u="sng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3"/>
              </a:rPr>
              <a:t>TelescopeFinder 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24" name="Google Shape;224;p33"/>
          <p:cNvPicPr preferRelativeResize="0"/>
          <p:nvPr/>
        </p:nvPicPr>
        <p:blipFill rotWithShape="1">
          <a:blip r:embed="rId4">
            <a:alphaModFix/>
          </a:blip>
          <a:srcRect b="52107" l="0" r="0" t="0"/>
          <a:stretch/>
        </p:blipFill>
        <p:spPr>
          <a:xfrm>
            <a:off x="1538900" y="1663850"/>
            <a:ext cx="6066200" cy="1815800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33"/>
          <p:cNvSpPr txBox="1"/>
          <p:nvPr>
            <p:ph idx="4294967295" type="title"/>
          </p:nvPr>
        </p:nvSpPr>
        <p:spPr>
          <a:xfrm>
            <a:off x="510450" y="3743363"/>
            <a:ext cx="8123100" cy="79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40">
                <a:solidFill>
                  <a:schemeClr val="lt1"/>
                </a:solidFill>
              </a:rPr>
              <a:t>The basic property of a </a:t>
            </a:r>
            <a:r>
              <a:rPr b="1" lang="en" sz="1840">
                <a:solidFill>
                  <a:schemeClr val="lt1"/>
                </a:solidFill>
              </a:rPr>
              <a:t>reflector</a:t>
            </a:r>
            <a:r>
              <a:rPr b="1" lang="en" sz="1840">
                <a:solidFill>
                  <a:schemeClr val="lt1"/>
                </a:solidFill>
              </a:rPr>
              <a:t> telescope</a:t>
            </a:r>
            <a:r>
              <a:rPr lang="en" sz="1840">
                <a:solidFill>
                  <a:schemeClr val="lt1"/>
                </a:solidFill>
              </a:rPr>
              <a:t> is the use of </a:t>
            </a:r>
            <a:r>
              <a:rPr b="1" lang="en" sz="1840">
                <a:solidFill>
                  <a:schemeClr val="lt1"/>
                </a:solidFill>
              </a:rPr>
              <a:t>mirrors</a:t>
            </a:r>
            <a:r>
              <a:rPr b="1" lang="en" sz="1840">
                <a:solidFill>
                  <a:schemeClr val="lt1"/>
                </a:solidFill>
              </a:rPr>
              <a:t>.</a:t>
            </a:r>
            <a:endParaRPr b="1" sz="184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40">
                <a:solidFill>
                  <a:schemeClr val="lt1"/>
                </a:solidFill>
              </a:rPr>
              <a:t>A </a:t>
            </a:r>
            <a:r>
              <a:rPr b="1" lang="en" sz="1840">
                <a:solidFill>
                  <a:schemeClr val="lt1"/>
                </a:solidFill>
              </a:rPr>
              <a:t>curved mirror </a:t>
            </a:r>
            <a:r>
              <a:rPr lang="en" sz="1840">
                <a:solidFill>
                  <a:schemeClr val="lt1"/>
                </a:solidFill>
              </a:rPr>
              <a:t>can</a:t>
            </a:r>
            <a:r>
              <a:rPr b="1" lang="en" sz="1840">
                <a:solidFill>
                  <a:schemeClr val="lt1"/>
                </a:solidFill>
              </a:rPr>
              <a:t> collect </a:t>
            </a:r>
            <a:r>
              <a:rPr lang="en" sz="1840">
                <a:solidFill>
                  <a:schemeClr val="lt1"/>
                </a:solidFill>
              </a:rPr>
              <a:t>and</a:t>
            </a:r>
            <a:r>
              <a:rPr b="1" lang="en" sz="1840">
                <a:solidFill>
                  <a:schemeClr val="lt1"/>
                </a:solidFill>
              </a:rPr>
              <a:t> focus light.</a:t>
            </a:r>
            <a:endParaRPr b="1" sz="184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4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Let’s draw a </a:t>
            </a:r>
            <a:r>
              <a:rPr b="1" lang="en" sz="3000"/>
              <a:t>light-ray diagram</a:t>
            </a:r>
            <a:endParaRPr b="1"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for a</a:t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reflector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telescope</a:t>
            </a:r>
            <a:r>
              <a:rPr lang="en" sz="3000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1" name="Google Shape;231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53200" y="526350"/>
            <a:ext cx="4090801" cy="4090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6" name="Google Shape;236;p35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37" name="Google Shape;237;p35"/>
          <p:cNvSpPr txBox="1"/>
          <p:nvPr>
            <p:ph idx="4294967295" type="title"/>
          </p:nvPr>
        </p:nvSpPr>
        <p:spPr>
          <a:xfrm>
            <a:off x="311700" y="3270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Reflector Telescopes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238" name="Google Shape;238;p35"/>
          <p:cNvSpPr txBox="1"/>
          <p:nvPr/>
        </p:nvSpPr>
        <p:spPr>
          <a:xfrm>
            <a:off x="8260400" y="4589400"/>
            <a:ext cx="2023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Image ref: 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 u="sng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3"/>
              </a:rPr>
              <a:t>NASA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39" name="Google Shape;239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99725"/>
            <a:ext cx="5860178" cy="3791375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35"/>
          <p:cNvSpPr txBox="1"/>
          <p:nvPr>
            <p:ph idx="4294967295" type="body"/>
          </p:nvPr>
        </p:nvSpPr>
        <p:spPr>
          <a:xfrm>
            <a:off x="6195600" y="1194600"/>
            <a:ext cx="2636700" cy="36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lang="en" sz="1600">
                <a:solidFill>
                  <a:schemeClr val="lt1"/>
                </a:solidFill>
              </a:rPr>
              <a:t>Uses </a:t>
            </a:r>
            <a:r>
              <a:rPr b="1" lang="en" sz="1600">
                <a:solidFill>
                  <a:schemeClr val="lt1"/>
                </a:solidFill>
              </a:rPr>
              <a:t>mirrors </a:t>
            </a:r>
            <a:r>
              <a:rPr lang="en" sz="1600">
                <a:solidFill>
                  <a:schemeClr val="lt1"/>
                </a:solidFill>
              </a:rPr>
              <a:t>to </a:t>
            </a:r>
            <a:r>
              <a:rPr b="1" lang="en" sz="1600">
                <a:solidFill>
                  <a:schemeClr val="lt1"/>
                </a:solidFill>
              </a:rPr>
              <a:t>collect </a:t>
            </a:r>
            <a:r>
              <a:rPr lang="en" sz="1600">
                <a:solidFill>
                  <a:schemeClr val="lt1"/>
                </a:solidFill>
              </a:rPr>
              <a:t>and </a:t>
            </a:r>
            <a:r>
              <a:rPr b="1" lang="en" sz="1600">
                <a:solidFill>
                  <a:schemeClr val="lt1"/>
                </a:solidFill>
              </a:rPr>
              <a:t>focus </a:t>
            </a:r>
            <a:r>
              <a:rPr lang="en" sz="1600">
                <a:solidFill>
                  <a:schemeClr val="lt1"/>
                </a:solidFill>
              </a:rPr>
              <a:t>light</a:t>
            </a:r>
            <a:endParaRPr sz="1600">
              <a:solidFill>
                <a:schemeClr val="lt1"/>
              </a:solidFill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b="1" lang="en" sz="1600">
                <a:solidFill>
                  <a:schemeClr val="lt1"/>
                </a:solidFill>
              </a:rPr>
              <a:t>M</a:t>
            </a:r>
            <a:r>
              <a:rPr b="1" lang="en" sz="1600">
                <a:solidFill>
                  <a:schemeClr val="lt1"/>
                </a:solidFill>
              </a:rPr>
              <a:t>irrors</a:t>
            </a:r>
            <a:r>
              <a:rPr lang="en" sz="1600">
                <a:solidFill>
                  <a:schemeClr val="lt1"/>
                </a:solidFill>
              </a:rPr>
              <a:t> were easier to build and less heavy</a:t>
            </a:r>
            <a:endParaRPr sz="1600">
              <a:solidFill>
                <a:schemeClr val="lt1"/>
              </a:solidFill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lang="en" sz="1600">
                <a:solidFill>
                  <a:schemeClr val="lt1"/>
                </a:solidFill>
              </a:rPr>
              <a:t>Bigger mirrors = more collected light = see</a:t>
            </a:r>
            <a:r>
              <a:rPr lang="en" sz="1600">
                <a:solidFill>
                  <a:schemeClr val="lt1"/>
                </a:solidFill>
              </a:rPr>
              <a:t> more</a:t>
            </a:r>
            <a:r>
              <a:rPr lang="en" sz="1600">
                <a:solidFill>
                  <a:schemeClr val="lt1"/>
                </a:solidFill>
              </a:rPr>
              <a:t> faint/distant objects</a:t>
            </a:r>
            <a:endParaRPr sz="1600">
              <a:solidFill>
                <a:schemeClr val="lt1"/>
              </a:solidFill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Char char="●"/>
            </a:pPr>
            <a:r>
              <a:rPr lang="en" sz="1600">
                <a:solidFill>
                  <a:schemeClr val="lt1"/>
                </a:solidFill>
              </a:rPr>
              <a:t>Small lens is used as </a:t>
            </a:r>
            <a:r>
              <a:rPr b="1" lang="en" sz="1600">
                <a:solidFill>
                  <a:schemeClr val="lt1"/>
                </a:solidFill>
              </a:rPr>
              <a:t>eyepiece</a:t>
            </a:r>
            <a:r>
              <a:rPr lang="en" sz="1600">
                <a:solidFill>
                  <a:schemeClr val="lt1"/>
                </a:solidFill>
              </a:rPr>
              <a:t> to </a:t>
            </a:r>
            <a:r>
              <a:rPr b="1" lang="en" sz="1600">
                <a:solidFill>
                  <a:schemeClr val="lt1"/>
                </a:solidFill>
              </a:rPr>
              <a:t>magnify </a:t>
            </a:r>
            <a:r>
              <a:rPr lang="en" sz="1600">
                <a:solidFill>
                  <a:schemeClr val="lt1"/>
                </a:solidFill>
              </a:rPr>
              <a:t>(like refractors!)</a:t>
            </a:r>
            <a:endParaRPr sz="16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5" name="Google Shape;245;p36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6" name="Google Shape;246;p36"/>
          <p:cNvSpPr txBox="1"/>
          <p:nvPr>
            <p:ph idx="4294967295" type="title"/>
          </p:nvPr>
        </p:nvSpPr>
        <p:spPr>
          <a:xfrm>
            <a:off x="311700" y="3270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Different Designs of Reflectors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247" name="Google Shape;247;p36"/>
          <p:cNvSpPr txBox="1"/>
          <p:nvPr/>
        </p:nvSpPr>
        <p:spPr>
          <a:xfrm>
            <a:off x="8260400" y="4589400"/>
            <a:ext cx="2023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Image ref: 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 u="sng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3"/>
              </a:rPr>
              <a:t>NASA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48" name="Google Shape;248;p36"/>
          <p:cNvPicPr preferRelativeResize="0"/>
          <p:nvPr/>
        </p:nvPicPr>
        <p:blipFill rotWithShape="1">
          <a:blip r:embed="rId4">
            <a:alphaModFix/>
          </a:blip>
          <a:srcRect b="6536" l="8255" r="8272" t="20348"/>
          <a:stretch/>
        </p:blipFill>
        <p:spPr>
          <a:xfrm>
            <a:off x="311700" y="1194600"/>
            <a:ext cx="5605476" cy="3682451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36"/>
          <p:cNvSpPr txBox="1"/>
          <p:nvPr>
            <p:ph idx="4294967295" type="body"/>
          </p:nvPr>
        </p:nvSpPr>
        <p:spPr>
          <a:xfrm>
            <a:off x="6195600" y="1194600"/>
            <a:ext cx="2636700" cy="36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1"/>
                </a:solidFill>
              </a:rPr>
              <a:t>What is </a:t>
            </a:r>
            <a:r>
              <a:rPr b="1" lang="en" sz="2400">
                <a:solidFill>
                  <a:schemeClr val="lt1"/>
                </a:solidFill>
              </a:rPr>
              <a:t>similar</a:t>
            </a:r>
            <a:r>
              <a:rPr lang="en" sz="2400">
                <a:solidFill>
                  <a:schemeClr val="lt1"/>
                </a:solidFill>
              </a:rPr>
              <a:t> about each of these reflector telescopes?</a:t>
            </a:r>
            <a:endParaRPr sz="24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chemeClr val="lt1"/>
                </a:solidFill>
              </a:rPr>
              <a:t>What is </a:t>
            </a:r>
            <a:r>
              <a:rPr b="1" lang="en" sz="2400">
                <a:solidFill>
                  <a:schemeClr val="lt1"/>
                </a:solidFill>
              </a:rPr>
              <a:t>different</a:t>
            </a:r>
            <a:r>
              <a:rPr lang="en" sz="2400">
                <a:solidFill>
                  <a:schemeClr val="lt1"/>
                </a:solidFill>
              </a:rPr>
              <a:t>?</a:t>
            </a:r>
            <a:endParaRPr sz="24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4" name="Google Shape;254;p37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5" name="Google Shape;255;p37"/>
          <p:cNvSpPr txBox="1"/>
          <p:nvPr>
            <p:ph idx="4294967295" type="title"/>
          </p:nvPr>
        </p:nvSpPr>
        <p:spPr>
          <a:xfrm>
            <a:off x="311700" y="3270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Think</a:t>
            </a:r>
            <a:r>
              <a:rPr b="1" lang="en">
                <a:solidFill>
                  <a:schemeClr val="lt1"/>
                </a:solidFill>
              </a:rPr>
              <a:t> About It 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56" name="Google Shape;256;p37"/>
          <p:cNvSpPr txBox="1"/>
          <p:nvPr/>
        </p:nvSpPr>
        <p:spPr>
          <a:xfrm>
            <a:off x="7729775" y="4819500"/>
            <a:ext cx="2023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Image ref: </a:t>
            </a:r>
            <a:r>
              <a:rPr i="1" lang="en" sz="800" u="sng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3"/>
              </a:rPr>
              <a:t>TelescopeFinder </a:t>
            </a:r>
            <a:endParaRPr i="1" sz="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grpSp>
        <p:nvGrpSpPr>
          <p:cNvPr id="257" name="Google Shape;257;p37"/>
          <p:cNvGrpSpPr/>
          <p:nvPr/>
        </p:nvGrpSpPr>
        <p:grpSpPr>
          <a:xfrm>
            <a:off x="455850" y="1265025"/>
            <a:ext cx="8232320" cy="2808200"/>
            <a:chOff x="183638" y="1436675"/>
            <a:chExt cx="8232320" cy="2808200"/>
          </a:xfrm>
        </p:grpSpPr>
        <p:pic>
          <p:nvPicPr>
            <p:cNvPr id="258" name="Google Shape;258;p37"/>
            <p:cNvPicPr preferRelativeResize="0"/>
            <p:nvPr/>
          </p:nvPicPr>
          <p:blipFill rotWithShape="1">
            <a:blip r:embed="rId4">
              <a:alphaModFix/>
            </a:blip>
            <a:srcRect b="0" l="0" r="72257" t="0"/>
            <a:stretch/>
          </p:blipFill>
          <p:spPr>
            <a:xfrm>
              <a:off x="183638" y="1436675"/>
              <a:ext cx="2277925" cy="2808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9" name="Google Shape;259;p37"/>
            <p:cNvPicPr preferRelativeResize="0"/>
            <p:nvPr/>
          </p:nvPicPr>
          <p:blipFill rotWithShape="1">
            <a:blip r:embed="rId4">
              <a:alphaModFix/>
            </a:blip>
            <a:srcRect b="0" l="27251" r="47492" t="0"/>
            <a:stretch/>
          </p:blipFill>
          <p:spPr>
            <a:xfrm>
              <a:off x="6342050" y="1436675"/>
              <a:ext cx="2073907" cy="2808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0" name="Google Shape;260;p37"/>
            <p:cNvPicPr preferRelativeResize="0"/>
            <p:nvPr/>
          </p:nvPicPr>
          <p:blipFill rotWithShape="1">
            <a:blip r:embed="rId4">
              <a:alphaModFix/>
            </a:blip>
            <a:srcRect b="0" l="51224" r="0" t="0"/>
            <a:stretch/>
          </p:blipFill>
          <p:spPr>
            <a:xfrm>
              <a:off x="2413250" y="1436675"/>
              <a:ext cx="4005000" cy="2808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61" name="Google Shape;261;p37"/>
          <p:cNvSpPr txBox="1"/>
          <p:nvPr/>
        </p:nvSpPr>
        <p:spPr>
          <a:xfrm>
            <a:off x="1102925" y="1412450"/>
            <a:ext cx="61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A</a:t>
            </a:r>
            <a:endParaRPr b="1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62" name="Google Shape;262;p37"/>
          <p:cNvSpPr txBox="1"/>
          <p:nvPr/>
        </p:nvSpPr>
        <p:spPr>
          <a:xfrm>
            <a:off x="3734575" y="1470575"/>
            <a:ext cx="61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B</a:t>
            </a:r>
            <a:endParaRPr b="1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63" name="Google Shape;263;p37"/>
          <p:cNvSpPr txBox="1"/>
          <p:nvPr/>
        </p:nvSpPr>
        <p:spPr>
          <a:xfrm>
            <a:off x="5093600" y="1470575"/>
            <a:ext cx="61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C</a:t>
            </a:r>
            <a:endParaRPr b="1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64" name="Google Shape;264;p37"/>
          <p:cNvSpPr txBox="1"/>
          <p:nvPr/>
        </p:nvSpPr>
        <p:spPr>
          <a:xfrm>
            <a:off x="7291625" y="1520875"/>
            <a:ext cx="61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D</a:t>
            </a:r>
            <a:endParaRPr b="1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65" name="Google Shape;265;p37"/>
          <p:cNvSpPr txBox="1"/>
          <p:nvPr>
            <p:ph idx="4294967295" type="title"/>
          </p:nvPr>
        </p:nvSpPr>
        <p:spPr>
          <a:xfrm>
            <a:off x="383700" y="4163705"/>
            <a:ext cx="8376600" cy="52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740">
                <a:solidFill>
                  <a:schemeClr val="lt1"/>
                </a:solidFill>
              </a:rPr>
              <a:t>Which of these telescopes do </a:t>
            </a:r>
            <a:r>
              <a:rPr lang="en" sz="1740">
                <a:solidFill>
                  <a:schemeClr val="lt1"/>
                </a:solidFill>
              </a:rPr>
              <a:t>you think</a:t>
            </a:r>
            <a:r>
              <a:rPr lang="en" sz="1740">
                <a:solidFill>
                  <a:schemeClr val="lt1"/>
                </a:solidFill>
              </a:rPr>
              <a:t> </a:t>
            </a:r>
            <a:r>
              <a:rPr b="1" lang="en" sz="1740">
                <a:solidFill>
                  <a:schemeClr val="lt1"/>
                </a:solidFill>
              </a:rPr>
              <a:t>collects</a:t>
            </a:r>
            <a:r>
              <a:rPr lang="en" sz="1740">
                <a:solidFill>
                  <a:schemeClr val="lt1"/>
                </a:solidFill>
              </a:rPr>
              <a:t> the most light?</a:t>
            </a:r>
            <a:endParaRPr sz="174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0" name="Google Shape;270;p38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1" name="Google Shape;271;p38"/>
          <p:cNvSpPr txBox="1"/>
          <p:nvPr>
            <p:ph idx="4294967295" type="title"/>
          </p:nvPr>
        </p:nvSpPr>
        <p:spPr>
          <a:xfrm>
            <a:off x="311700" y="3270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Think About It </a:t>
            </a:r>
            <a:endParaRPr b="1">
              <a:solidFill>
                <a:schemeClr val="lt1"/>
              </a:solidFill>
            </a:endParaRPr>
          </a:p>
        </p:txBody>
      </p:sp>
      <p:grpSp>
        <p:nvGrpSpPr>
          <p:cNvPr id="272" name="Google Shape;272;p38"/>
          <p:cNvGrpSpPr/>
          <p:nvPr/>
        </p:nvGrpSpPr>
        <p:grpSpPr>
          <a:xfrm>
            <a:off x="455850" y="1265025"/>
            <a:ext cx="8232320" cy="2808200"/>
            <a:chOff x="183638" y="1436675"/>
            <a:chExt cx="8232320" cy="2808200"/>
          </a:xfrm>
        </p:grpSpPr>
        <p:pic>
          <p:nvPicPr>
            <p:cNvPr id="273" name="Google Shape;273;p38"/>
            <p:cNvPicPr preferRelativeResize="0"/>
            <p:nvPr/>
          </p:nvPicPr>
          <p:blipFill rotWithShape="1">
            <a:blip r:embed="rId3">
              <a:alphaModFix/>
            </a:blip>
            <a:srcRect b="0" l="0" r="72257" t="0"/>
            <a:stretch/>
          </p:blipFill>
          <p:spPr>
            <a:xfrm>
              <a:off x="183638" y="1436675"/>
              <a:ext cx="2277925" cy="2808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4" name="Google Shape;274;p38"/>
            <p:cNvPicPr preferRelativeResize="0"/>
            <p:nvPr/>
          </p:nvPicPr>
          <p:blipFill rotWithShape="1">
            <a:blip r:embed="rId3">
              <a:alphaModFix/>
            </a:blip>
            <a:srcRect b="0" l="27251" r="47492" t="0"/>
            <a:stretch/>
          </p:blipFill>
          <p:spPr>
            <a:xfrm>
              <a:off x="6342050" y="1436675"/>
              <a:ext cx="2073907" cy="2808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5" name="Google Shape;275;p38"/>
            <p:cNvPicPr preferRelativeResize="0"/>
            <p:nvPr/>
          </p:nvPicPr>
          <p:blipFill rotWithShape="1">
            <a:blip r:embed="rId3">
              <a:alphaModFix/>
            </a:blip>
            <a:srcRect b="0" l="51224" r="0" t="0"/>
            <a:stretch/>
          </p:blipFill>
          <p:spPr>
            <a:xfrm>
              <a:off x="2413250" y="1436675"/>
              <a:ext cx="4005000" cy="2808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76" name="Google Shape;276;p38"/>
          <p:cNvSpPr txBox="1"/>
          <p:nvPr/>
        </p:nvSpPr>
        <p:spPr>
          <a:xfrm>
            <a:off x="1102925" y="1412450"/>
            <a:ext cx="61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A</a:t>
            </a:r>
            <a:endParaRPr b="1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77" name="Google Shape;277;p38"/>
          <p:cNvSpPr txBox="1"/>
          <p:nvPr/>
        </p:nvSpPr>
        <p:spPr>
          <a:xfrm>
            <a:off x="3734575" y="1470575"/>
            <a:ext cx="61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B</a:t>
            </a:r>
            <a:endParaRPr b="1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78" name="Google Shape;278;p38"/>
          <p:cNvSpPr txBox="1"/>
          <p:nvPr/>
        </p:nvSpPr>
        <p:spPr>
          <a:xfrm>
            <a:off x="5093600" y="1470575"/>
            <a:ext cx="61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C</a:t>
            </a:r>
            <a:endParaRPr b="1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79" name="Google Shape;279;p38"/>
          <p:cNvSpPr txBox="1"/>
          <p:nvPr/>
        </p:nvSpPr>
        <p:spPr>
          <a:xfrm>
            <a:off x="7291625" y="1520875"/>
            <a:ext cx="61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D</a:t>
            </a:r>
            <a:endParaRPr b="1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80" name="Google Shape;280;p38"/>
          <p:cNvSpPr txBox="1"/>
          <p:nvPr>
            <p:ph idx="4294967295" type="title"/>
          </p:nvPr>
        </p:nvSpPr>
        <p:spPr>
          <a:xfrm>
            <a:off x="383700" y="4087505"/>
            <a:ext cx="8376600" cy="52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740">
                <a:solidFill>
                  <a:schemeClr val="lt1"/>
                </a:solidFill>
              </a:rPr>
              <a:t>Telescope C will collect the most light as it has the </a:t>
            </a:r>
            <a:r>
              <a:rPr b="1" lang="en" sz="1740">
                <a:solidFill>
                  <a:schemeClr val="lt1"/>
                </a:solidFill>
              </a:rPr>
              <a:t>largest opening</a:t>
            </a:r>
            <a:r>
              <a:rPr lang="en" sz="1740">
                <a:solidFill>
                  <a:schemeClr val="lt1"/>
                </a:solidFill>
              </a:rPr>
              <a:t> </a:t>
            </a:r>
            <a:r>
              <a:rPr b="1" lang="en" sz="1740">
                <a:solidFill>
                  <a:schemeClr val="lt1"/>
                </a:solidFill>
              </a:rPr>
              <a:t>on the end.</a:t>
            </a:r>
            <a:endParaRPr b="1" sz="174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740">
                <a:solidFill>
                  <a:schemeClr val="lt1"/>
                </a:solidFill>
              </a:rPr>
              <a:t>The </a:t>
            </a:r>
            <a:r>
              <a:rPr b="1" lang="en" sz="1740">
                <a:solidFill>
                  <a:schemeClr val="lt1"/>
                </a:solidFill>
              </a:rPr>
              <a:t>opening</a:t>
            </a:r>
            <a:r>
              <a:rPr lang="en" sz="1740">
                <a:solidFill>
                  <a:schemeClr val="lt1"/>
                </a:solidFill>
              </a:rPr>
              <a:t> is called the </a:t>
            </a:r>
            <a:r>
              <a:rPr b="1" lang="en" sz="1740">
                <a:solidFill>
                  <a:schemeClr val="lt1"/>
                </a:solidFill>
              </a:rPr>
              <a:t>aperture</a:t>
            </a:r>
            <a:r>
              <a:rPr lang="en" sz="1740">
                <a:solidFill>
                  <a:schemeClr val="lt1"/>
                </a:solidFill>
              </a:rPr>
              <a:t> of the telescope.</a:t>
            </a:r>
            <a:endParaRPr sz="174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740">
                <a:solidFill>
                  <a:schemeClr val="lt1"/>
                </a:solidFill>
              </a:rPr>
              <a:t>Telescopes are generally “better” if you can </a:t>
            </a:r>
            <a:r>
              <a:rPr b="1" lang="en" sz="1740">
                <a:solidFill>
                  <a:schemeClr val="lt1"/>
                </a:solidFill>
              </a:rPr>
              <a:t>increase the size of the aperture.</a:t>
            </a:r>
            <a:endParaRPr b="1" sz="1740">
              <a:solidFill>
                <a:schemeClr val="lt1"/>
              </a:solidFill>
            </a:endParaRPr>
          </a:p>
        </p:txBody>
      </p:sp>
      <p:sp>
        <p:nvSpPr>
          <p:cNvPr id="281" name="Google Shape;281;p38"/>
          <p:cNvSpPr/>
          <p:nvPr/>
        </p:nvSpPr>
        <p:spPr>
          <a:xfrm>
            <a:off x="4927250" y="1265025"/>
            <a:ext cx="1730100" cy="2812800"/>
          </a:xfrm>
          <a:prstGeom prst="rect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6" name="Google Shape;286;p39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87" name="Google Shape;287;p39"/>
          <p:cNvSpPr txBox="1"/>
          <p:nvPr>
            <p:ph idx="4294967295" type="title"/>
          </p:nvPr>
        </p:nvSpPr>
        <p:spPr>
          <a:xfrm>
            <a:off x="311700" y="3270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Think About It (Bonus)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88" name="Google Shape;288;p39"/>
          <p:cNvSpPr txBox="1"/>
          <p:nvPr/>
        </p:nvSpPr>
        <p:spPr>
          <a:xfrm>
            <a:off x="7729775" y="4819500"/>
            <a:ext cx="2023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Image ref: </a:t>
            </a:r>
            <a:r>
              <a:rPr i="1" lang="en" sz="800" u="sng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3"/>
              </a:rPr>
              <a:t>TelescopeFinder </a:t>
            </a:r>
            <a:endParaRPr i="1" sz="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grpSp>
        <p:nvGrpSpPr>
          <p:cNvPr id="289" name="Google Shape;289;p39"/>
          <p:cNvGrpSpPr/>
          <p:nvPr/>
        </p:nvGrpSpPr>
        <p:grpSpPr>
          <a:xfrm>
            <a:off x="455850" y="1265025"/>
            <a:ext cx="8232320" cy="2808200"/>
            <a:chOff x="183638" y="1436675"/>
            <a:chExt cx="8232320" cy="2808200"/>
          </a:xfrm>
        </p:grpSpPr>
        <p:pic>
          <p:nvPicPr>
            <p:cNvPr id="290" name="Google Shape;290;p39"/>
            <p:cNvPicPr preferRelativeResize="0"/>
            <p:nvPr/>
          </p:nvPicPr>
          <p:blipFill rotWithShape="1">
            <a:blip r:embed="rId4">
              <a:alphaModFix/>
            </a:blip>
            <a:srcRect b="0" l="0" r="72257" t="0"/>
            <a:stretch/>
          </p:blipFill>
          <p:spPr>
            <a:xfrm>
              <a:off x="183638" y="1436675"/>
              <a:ext cx="2277925" cy="2808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1" name="Google Shape;291;p39"/>
            <p:cNvPicPr preferRelativeResize="0"/>
            <p:nvPr/>
          </p:nvPicPr>
          <p:blipFill rotWithShape="1">
            <a:blip r:embed="rId4">
              <a:alphaModFix/>
            </a:blip>
            <a:srcRect b="0" l="27251" r="47492" t="0"/>
            <a:stretch/>
          </p:blipFill>
          <p:spPr>
            <a:xfrm>
              <a:off x="6342050" y="1436675"/>
              <a:ext cx="2073907" cy="2808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2" name="Google Shape;292;p39"/>
            <p:cNvPicPr preferRelativeResize="0"/>
            <p:nvPr/>
          </p:nvPicPr>
          <p:blipFill rotWithShape="1">
            <a:blip r:embed="rId4">
              <a:alphaModFix/>
            </a:blip>
            <a:srcRect b="0" l="51224" r="0" t="0"/>
            <a:stretch/>
          </p:blipFill>
          <p:spPr>
            <a:xfrm>
              <a:off x="2413250" y="1436675"/>
              <a:ext cx="4005000" cy="2808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93" name="Google Shape;293;p39"/>
          <p:cNvSpPr txBox="1"/>
          <p:nvPr/>
        </p:nvSpPr>
        <p:spPr>
          <a:xfrm>
            <a:off x="1102925" y="1412450"/>
            <a:ext cx="61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A</a:t>
            </a:r>
            <a:endParaRPr b="1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94" name="Google Shape;294;p39"/>
          <p:cNvSpPr txBox="1"/>
          <p:nvPr/>
        </p:nvSpPr>
        <p:spPr>
          <a:xfrm>
            <a:off x="3734575" y="1470575"/>
            <a:ext cx="61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B</a:t>
            </a:r>
            <a:endParaRPr b="1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95" name="Google Shape;295;p39"/>
          <p:cNvSpPr txBox="1"/>
          <p:nvPr/>
        </p:nvSpPr>
        <p:spPr>
          <a:xfrm>
            <a:off x="5093600" y="1470575"/>
            <a:ext cx="61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C</a:t>
            </a:r>
            <a:endParaRPr b="1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96" name="Google Shape;296;p39"/>
          <p:cNvSpPr txBox="1"/>
          <p:nvPr/>
        </p:nvSpPr>
        <p:spPr>
          <a:xfrm>
            <a:off x="7291625" y="1520875"/>
            <a:ext cx="61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D</a:t>
            </a:r>
            <a:endParaRPr b="1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97" name="Google Shape;297;p39"/>
          <p:cNvSpPr txBox="1"/>
          <p:nvPr>
            <p:ph idx="4294967295" type="title"/>
          </p:nvPr>
        </p:nvSpPr>
        <p:spPr>
          <a:xfrm>
            <a:off x="383700" y="4071236"/>
            <a:ext cx="8376600" cy="97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740">
                <a:solidFill>
                  <a:schemeClr val="lt1"/>
                </a:solidFill>
              </a:rPr>
              <a:t>Some of these telescopes are </a:t>
            </a:r>
            <a:r>
              <a:rPr b="1" lang="en" sz="1740">
                <a:solidFill>
                  <a:schemeClr val="lt1"/>
                </a:solidFill>
              </a:rPr>
              <a:t>refractors</a:t>
            </a:r>
            <a:r>
              <a:rPr lang="en" sz="1740">
                <a:solidFill>
                  <a:schemeClr val="lt1"/>
                </a:solidFill>
              </a:rPr>
              <a:t>, and some are </a:t>
            </a:r>
            <a:r>
              <a:rPr b="1" lang="en" sz="1740">
                <a:solidFill>
                  <a:schemeClr val="lt1"/>
                </a:solidFill>
              </a:rPr>
              <a:t>reflectors</a:t>
            </a:r>
            <a:r>
              <a:rPr lang="en" sz="1740">
                <a:solidFill>
                  <a:schemeClr val="lt1"/>
                </a:solidFill>
              </a:rPr>
              <a:t>.</a:t>
            </a:r>
            <a:endParaRPr sz="174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740">
                <a:solidFill>
                  <a:schemeClr val="lt1"/>
                </a:solidFill>
              </a:rPr>
              <a:t>Are there any </a:t>
            </a:r>
            <a:r>
              <a:rPr b="1" lang="en" sz="1740">
                <a:solidFill>
                  <a:schemeClr val="lt1"/>
                </a:solidFill>
              </a:rPr>
              <a:t>clues</a:t>
            </a:r>
            <a:r>
              <a:rPr lang="en" sz="1740">
                <a:solidFill>
                  <a:schemeClr val="lt1"/>
                </a:solidFill>
              </a:rPr>
              <a:t> that might indicate their type?</a:t>
            </a:r>
            <a:endParaRPr b="1" sz="174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174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2" name="Google Shape;302;p40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03" name="Google Shape;303;p40"/>
          <p:cNvSpPr txBox="1"/>
          <p:nvPr>
            <p:ph idx="4294967295" type="title"/>
          </p:nvPr>
        </p:nvSpPr>
        <p:spPr>
          <a:xfrm>
            <a:off x="311700" y="3270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Think About It (Bonus)</a:t>
            </a:r>
            <a:endParaRPr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304" name="Google Shape;304;p40"/>
          <p:cNvSpPr txBox="1"/>
          <p:nvPr/>
        </p:nvSpPr>
        <p:spPr>
          <a:xfrm>
            <a:off x="7729775" y="4819500"/>
            <a:ext cx="2023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Image ref: </a:t>
            </a:r>
            <a:r>
              <a:rPr i="1" lang="en" sz="800" u="sng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3"/>
              </a:rPr>
              <a:t>TelescopeFinder </a:t>
            </a:r>
            <a:endParaRPr i="1" sz="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grpSp>
        <p:nvGrpSpPr>
          <p:cNvPr id="305" name="Google Shape;305;p40"/>
          <p:cNvGrpSpPr/>
          <p:nvPr/>
        </p:nvGrpSpPr>
        <p:grpSpPr>
          <a:xfrm>
            <a:off x="455850" y="1265025"/>
            <a:ext cx="8232320" cy="2808200"/>
            <a:chOff x="183638" y="1436675"/>
            <a:chExt cx="8232320" cy="2808200"/>
          </a:xfrm>
        </p:grpSpPr>
        <p:pic>
          <p:nvPicPr>
            <p:cNvPr id="306" name="Google Shape;306;p40"/>
            <p:cNvPicPr preferRelativeResize="0"/>
            <p:nvPr/>
          </p:nvPicPr>
          <p:blipFill rotWithShape="1">
            <a:blip r:embed="rId4">
              <a:alphaModFix/>
            </a:blip>
            <a:srcRect b="0" l="0" r="72257" t="0"/>
            <a:stretch/>
          </p:blipFill>
          <p:spPr>
            <a:xfrm>
              <a:off x="183638" y="1436675"/>
              <a:ext cx="2277925" cy="2808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7" name="Google Shape;307;p40"/>
            <p:cNvPicPr preferRelativeResize="0"/>
            <p:nvPr/>
          </p:nvPicPr>
          <p:blipFill rotWithShape="1">
            <a:blip r:embed="rId4">
              <a:alphaModFix/>
            </a:blip>
            <a:srcRect b="0" l="27251" r="47492" t="0"/>
            <a:stretch/>
          </p:blipFill>
          <p:spPr>
            <a:xfrm>
              <a:off x="6342050" y="1436675"/>
              <a:ext cx="2073907" cy="2808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" name="Google Shape;308;p40"/>
            <p:cNvPicPr preferRelativeResize="0"/>
            <p:nvPr/>
          </p:nvPicPr>
          <p:blipFill rotWithShape="1">
            <a:blip r:embed="rId4">
              <a:alphaModFix/>
            </a:blip>
            <a:srcRect b="0" l="51224" r="0" t="0"/>
            <a:stretch/>
          </p:blipFill>
          <p:spPr>
            <a:xfrm>
              <a:off x="2413250" y="1436675"/>
              <a:ext cx="4005000" cy="2808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9" name="Google Shape;309;p40"/>
          <p:cNvSpPr txBox="1"/>
          <p:nvPr/>
        </p:nvSpPr>
        <p:spPr>
          <a:xfrm>
            <a:off x="1027500" y="1280325"/>
            <a:ext cx="156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A (eyepiece on end)</a:t>
            </a:r>
            <a:endParaRPr b="1" sz="1200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310" name="Google Shape;310;p40"/>
          <p:cNvSpPr txBox="1"/>
          <p:nvPr/>
        </p:nvSpPr>
        <p:spPr>
          <a:xfrm>
            <a:off x="3574325" y="1280325"/>
            <a:ext cx="1751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B (eyepiece on side)</a:t>
            </a:r>
            <a:endParaRPr b="1" sz="1200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311" name="Google Shape;311;p40"/>
          <p:cNvSpPr txBox="1"/>
          <p:nvPr/>
        </p:nvSpPr>
        <p:spPr>
          <a:xfrm>
            <a:off x="5184775" y="1265025"/>
            <a:ext cx="1854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C (eyepiece on side)</a:t>
            </a:r>
            <a:endParaRPr b="1" sz="1200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312" name="Google Shape;312;p40"/>
          <p:cNvSpPr txBox="1"/>
          <p:nvPr/>
        </p:nvSpPr>
        <p:spPr>
          <a:xfrm>
            <a:off x="6815575" y="1280325"/>
            <a:ext cx="2124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D (eyepiece on end)</a:t>
            </a:r>
            <a:endParaRPr b="1" sz="1200">
              <a:solidFill>
                <a:srgbClr val="FF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313" name="Google Shape;313;p40"/>
          <p:cNvSpPr txBox="1"/>
          <p:nvPr>
            <p:ph idx="4294967295" type="title"/>
          </p:nvPr>
        </p:nvSpPr>
        <p:spPr>
          <a:xfrm>
            <a:off x="383700" y="4071236"/>
            <a:ext cx="8376600" cy="97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540">
                <a:solidFill>
                  <a:schemeClr val="lt1"/>
                </a:solidFill>
              </a:rPr>
              <a:t>Possible Answer: </a:t>
            </a:r>
            <a:r>
              <a:rPr b="1" lang="en" sz="1540">
                <a:solidFill>
                  <a:schemeClr val="lt1"/>
                </a:solidFill>
              </a:rPr>
              <a:t>Where is the eyepiece?</a:t>
            </a:r>
            <a:endParaRPr b="1" sz="154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1540">
                <a:solidFill>
                  <a:schemeClr val="lt1"/>
                </a:solidFill>
              </a:rPr>
              <a:t>Refractors </a:t>
            </a:r>
            <a:r>
              <a:rPr lang="en" sz="1540">
                <a:solidFill>
                  <a:schemeClr val="lt1"/>
                </a:solidFill>
              </a:rPr>
              <a:t>always focus light with a </a:t>
            </a:r>
            <a:r>
              <a:rPr lang="en" sz="1540">
                <a:solidFill>
                  <a:schemeClr val="lt1"/>
                </a:solidFill>
              </a:rPr>
              <a:t>lens</a:t>
            </a:r>
            <a:r>
              <a:rPr lang="en" sz="1540">
                <a:solidFill>
                  <a:schemeClr val="lt1"/>
                </a:solidFill>
              </a:rPr>
              <a:t> straight to the</a:t>
            </a:r>
            <a:r>
              <a:rPr b="1" lang="en" sz="1540">
                <a:solidFill>
                  <a:schemeClr val="lt1"/>
                </a:solidFill>
              </a:rPr>
              <a:t> end of the telescope.</a:t>
            </a:r>
            <a:endParaRPr b="1" sz="154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1540">
                <a:solidFill>
                  <a:schemeClr val="lt1"/>
                </a:solidFill>
              </a:rPr>
              <a:t>Refractors </a:t>
            </a:r>
            <a:r>
              <a:rPr lang="en" sz="1540">
                <a:solidFill>
                  <a:schemeClr val="lt1"/>
                </a:solidFill>
              </a:rPr>
              <a:t>usually have smaller apertures (opening at the end) and thus thinner.</a:t>
            </a:r>
            <a:endParaRPr sz="154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1540">
                <a:solidFill>
                  <a:schemeClr val="lt1"/>
                </a:solidFill>
              </a:rPr>
              <a:t>Newtonian</a:t>
            </a:r>
            <a:r>
              <a:rPr lang="en" sz="1540">
                <a:solidFill>
                  <a:schemeClr val="lt1"/>
                </a:solidFill>
              </a:rPr>
              <a:t> </a:t>
            </a:r>
            <a:r>
              <a:rPr b="1" lang="en" sz="1540">
                <a:solidFill>
                  <a:schemeClr val="lt1"/>
                </a:solidFill>
              </a:rPr>
              <a:t>reflectors</a:t>
            </a:r>
            <a:r>
              <a:rPr lang="en" sz="1540">
                <a:solidFill>
                  <a:schemeClr val="lt1"/>
                </a:solidFill>
              </a:rPr>
              <a:t> use </a:t>
            </a:r>
            <a:r>
              <a:rPr b="1" lang="en" sz="1540">
                <a:solidFill>
                  <a:schemeClr val="lt1"/>
                </a:solidFill>
              </a:rPr>
              <a:t>mirrors</a:t>
            </a:r>
            <a:r>
              <a:rPr lang="en" sz="1540">
                <a:solidFill>
                  <a:schemeClr val="lt1"/>
                </a:solidFill>
              </a:rPr>
              <a:t> to reflect light to the </a:t>
            </a:r>
            <a:r>
              <a:rPr b="1" lang="en" sz="1540">
                <a:solidFill>
                  <a:schemeClr val="lt1"/>
                </a:solidFill>
              </a:rPr>
              <a:t>side of the telescope</a:t>
            </a:r>
            <a:r>
              <a:rPr lang="en" sz="1540">
                <a:solidFill>
                  <a:schemeClr val="lt1"/>
                </a:solidFill>
              </a:rPr>
              <a:t>.</a:t>
            </a:r>
            <a:endParaRPr sz="1540">
              <a:solidFill>
                <a:schemeClr val="lt1"/>
              </a:solidFill>
            </a:endParaRPr>
          </a:p>
        </p:txBody>
      </p:sp>
      <p:cxnSp>
        <p:nvCxnSpPr>
          <p:cNvPr id="314" name="Google Shape;314;p40"/>
          <p:cNvCxnSpPr/>
          <p:nvPr/>
        </p:nvCxnSpPr>
        <p:spPr>
          <a:xfrm>
            <a:off x="2318863" y="1677925"/>
            <a:ext cx="245100" cy="792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15" name="Google Shape;315;p40"/>
          <p:cNvCxnSpPr/>
          <p:nvPr/>
        </p:nvCxnSpPr>
        <p:spPr>
          <a:xfrm flipH="1">
            <a:off x="3591738" y="1634325"/>
            <a:ext cx="1151400" cy="62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16" name="Google Shape;316;p40"/>
          <p:cNvCxnSpPr>
            <a:endCxn id="311" idx="2"/>
          </p:cNvCxnSpPr>
          <p:nvPr/>
        </p:nvCxnSpPr>
        <p:spPr>
          <a:xfrm flipH="1">
            <a:off x="6111775" y="1549125"/>
            <a:ext cx="376800" cy="852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17" name="Google Shape;317;p40"/>
          <p:cNvCxnSpPr/>
          <p:nvPr/>
        </p:nvCxnSpPr>
        <p:spPr>
          <a:xfrm>
            <a:off x="8187063" y="1588375"/>
            <a:ext cx="245100" cy="792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41"/>
          <p:cNvSpPr txBox="1"/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Ground and Space Telescopes</a:t>
            </a:r>
            <a:endParaRPr/>
          </a:p>
        </p:txBody>
      </p:sp>
      <p:sp>
        <p:nvSpPr>
          <p:cNvPr id="323" name="Google Shape;323;p41"/>
          <p:cNvSpPr txBox="1"/>
          <p:nvPr>
            <p:ph type="title"/>
          </p:nvPr>
        </p:nvSpPr>
        <p:spPr>
          <a:xfrm>
            <a:off x="510450" y="3108800"/>
            <a:ext cx="8123100" cy="52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040"/>
              <a:t>The effect of the </a:t>
            </a:r>
            <a:r>
              <a:rPr b="1" lang="en" sz="2040"/>
              <a:t>atmosphere</a:t>
            </a:r>
            <a:r>
              <a:rPr lang="en" sz="2040"/>
              <a:t> on light and telescopes</a:t>
            </a:r>
            <a:endParaRPr sz="204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Google Shape;71;p15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2" name="Google Shape;72;p15"/>
          <p:cNvSpPr txBox="1"/>
          <p:nvPr>
            <p:ph idx="4294967295" type="title"/>
          </p:nvPr>
        </p:nvSpPr>
        <p:spPr>
          <a:xfrm>
            <a:off x="311700" y="3549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Comparison: </a:t>
            </a:r>
            <a:r>
              <a:rPr lang="en">
                <a:solidFill>
                  <a:schemeClr val="lt1"/>
                </a:solidFill>
              </a:rPr>
              <a:t>E</a:t>
            </a:r>
            <a:r>
              <a:rPr lang="en">
                <a:solidFill>
                  <a:schemeClr val="lt1"/>
                </a:solidFill>
              </a:rPr>
              <a:t>yes vs. Telescope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394413"/>
            <a:ext cx="4493786" cy="2843726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>
            <p:ph idx="4294967295" type="title"/>
          </p:nvPr>
        </p:nvSpPr>
        <p:spPr>
          <a:xfrm>
            <a:off x="979388" y="4411150"/>
            <a:ext cx="3158400" cy="52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040">
                <a:solidFill>
                  <a:schemeClr val="lt1"/>
                </a:solidFill>
              </a:rPr>
              <a:t>Big, bright star-like object</a:t>
            </a:r>
            <a:endParaRPr sz="204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04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8" name="Google Shape;328;p42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29" name="Google Shape;329;p42"/>
          <p:cNvSpPr txBox="1"/>
          <p:nvPr>
            <p:ph idx="4294967295" type="title"/>
          </p:nvPr>
        </p:nvSpPr>
        <p:spPr>
          <a:xfrm>
            <a:off x="311700" y="3549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Different scopes for different light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30" name="Google Shape;330;p42"/>
          <p:cNvSpPr txBox="1"/>
          <p:nvPr>
            <p:ph idx="4294967295" type="body"/>
          </p:nvPr>
        </p:nvSpPr>
        <p:spPr>
          <a:xfrm>
            <a:off x="1020025" y="4243100"/>
            <a:ext cx="6992400" cy="86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lang="en">
                <a:solidFill>
                  <a:schemeClr val="lt1"/>
                </a:solidFill>
              </a:rPr>
              <a:t>Light that we can </a:t>
            </a:r>
            <a:r>
              <a:rPr b="1" lang="en">
                <a:solidFill>
                  <a:schemeClr val="lt1"/>
                </a:solidFill>
              </a:rPr>
              <a:t>see with human eyes</a:t>
            </a:r>
            <a:r>
              <a:rPr lang="en">
                <a:solidFill>
                  <a:schemeClr val="lt1"/>
                </a:solidFill>
              </a:rPr>
              <a:t> is called </a:t>
            </a:r>
            <a:r>
              <a:rPr b="1" lang="en">
                <a:solidFill>
                  <a:schemeClr val="lt1"/>
                </a:solidFill>
              </a:rPr>
              <a:t>optical light</a:t>
            </a:r>
            <a:endParaRPr b="1">
              <a:solidFill>
                <a:schemeClr val="lt1"/>
              </a:solidFill>
            </a:endParaRPr>
          </a:p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b="1" lang="en">
                <a:solidFill>
                  <a:schemeClr val="lt1"/>
                </a:solidFill>
              </a:rPr>
              <a:t>Most</a:t>
            </a:r>
            <a:r>
              <a:rPr lang="en">
                <a:solidFill>
                  <a:schemeClr val="lt1"/>
                </a:solidFill>
              </a:rPr>
              <a:t> light in the universe </a:t>
            </a:r>
            <a:r>
              <a:rPr b="1" lang="en">
                <a:solidFill>
                  <a:schemeClr val="lt1"/>
                </a:solidFill>
              </a:rPr>
              <a:t>cannot be seen with human eyes</a:t>
            </a:r>
            <a:r>
              <a:rPr lang="en">
                <a:solidFill>
                  <a:schemeClr val="lt1"/>
                </a:solidFill>
              </a:rPr>
              <a:t> (over 99%!)</a:t>
            </a:r>
            <a:endParaRPr>
              <a:solidFill>
                <a:schemeClr val="lt1"/>
              </a:solidFill>
            </a:endParaRPr>
          </a:p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lang="en">
                <a:solidFill>
                  <a:schemeClr val="lt1"/>
                </a:solidFill>
              </a:rPr>
              <a:t>We can build telescopes that “see” the light that is missed by our eyes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331" name="Google Shape;331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8424" y="1241675"/>
            <a:ext cx="6355599" cy="3001424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42"/>
          <p:cNvSpPr txBox="1"/>
          <p:nvPr/>
        </p:nvSpPr>
        <p:spPr>
          <a:xfrm>
            <a:off x="7936225" y="4589400"/>
            <a:ext cx="2023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Image ref: 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 u="sng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4"/>
              </a:rPr>
              <a:t>ScienceSparks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7" name="Google Shape;337;p43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38" name="Google Shape;338;p43"/>
          <p:cNvSpPr txBox="1"/>
          <p:nvPr>
            <p:ph idx="4294967295" type="title"/>
          </p:nvPr>
        </p:nvSpPr>
        <p:spPr>
          <a:xfrm>
            <a:off x="311700" y="3549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Atmospheric Absorption of Light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339" name="Google Shape;339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0225" y="1166725"/>
            <a:ext cx="5963554" cy="3791374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43"/>
          <p:cNvSpPr txBox="1"/>
          <p:nvPr/>
        </p:nvSpPr>
        <p:spPr>
          <a:xfrm>
            <a:off x="7969850" y="4589400"/>
            <a:ext cx="2023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Image ref: 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 u="sng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4"/>
              </a:rPr>
              <a:t>ResearchGate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Google Shape;345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4925" y="396624"/>
            <a:ext cx="6554148" cy="3869126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44"/>
          <p:cNvSpPr txBox="1"/>
          <p:nvPr>
            <p:ph idx="4294967295" type="title"/>
          </p:nvPr>
        </p:nvSpPr>
        <p:spPr>
          <a:xfrm>
            <a:off x="510450" y="4265750"/>
            <a:ext cx="8123100" cy="52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040">
                <a:solidFill>
                  <a:schemeClr val="lt1"/>
                </a:solidFill>
              </a:rPr>
              <a:t>Here are just a few real telescopes </a:t>
            </a:r>
            <a:endParaRPr sz="204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040">
                <a:solidFill>
                  <a:schemeClr val="lt1"/>
                </a:solidFill>
              </a:rPr>
              <a:t>that observe light across the EM spectrum.</a:t>
            </a:r>
            <a:endParaRPr sz="2040">
              <a:solidFill>
                <a:schemeClr val="lt1"/>
              </a:solidFill>
            </a:endParaRPr>
          </a:p>
        </p:txBody>
      </p:sp>
      <p:sp>
        <p:nvSpPr>
          <p:cNvPr id="347" name="Google Shape;347;p44"/>
          <p:cNvSpPr txBox="1"/>
          <p:nvPr/>
        </p:nvSpPr>
        <p:spPr>
          <a:xfrm>
            <a:off x="8241025" y="4589400"/>
            <a:ext cx="2023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Image ref: 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 u="sng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4"/>
              </a:rPr>
              <a:t>NASA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2" name="Google Shape;352;p45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53" name="Google Shape;353;p45"/>
          <p:cNvSpPr txBox="1"/>
          <p:nvPr>
            <p:ph idx="4294967295" type="title"/>
          </p:nvPr>
        </p:nvSpPr>
        <p:spPr>
          <a:xfrm>
            <a:off x="311700" y="3549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What do all of these telescopes have in common?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54" name="Google Shape;354;p45"/>
          <p:cNvSpPr txBox="1"/>
          <p:nvPr/>
        </p:nvSpPr>
        <p:spPr>
          <a:xfrm>
            <a:off x="8260400" y="4589400"/>
            <a:ext cx="1187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Image ref: 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 u="sng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3"/>
              </a:rPr>
              <a:t>StelVision </a:t>
            </a:r>
            <a:endParaRPr i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355" name="Google Shape;355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0525" y="1235675"/>
            <a:ext cx="2612700" cy="174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98500" y="3165825"/>
            <a:ext cx="2612700" cy="174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1703" y="3165825"/>
            <a:ext cx="3190697" cy="1741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436735" y="1235675"/>
            <a:ext cx="2874465" cy="1741799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45"/>
          <p:cNvSpPr txBox="1"/>
          <p:nvPr>
            <p:ph idx="4294967295" type="body"/>
          </p:nvPr>
        </p:nvSpPr>
        <p:spPr>
          <a:xfrm>
            <a:off x="6507300" y="1166725"/>
            <a:ext cx="2069700" cy="36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They:</a:t>
            </a:r>
            <a:endParaRPr b="1">
              <a:solidFill>
                <a:schemeClr val="lt1"/>
              </a:solidFill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AutoNum type="arabicPeriod"/>
            </a:pPr>
            <a:r>
              <a:rPr b="1" lang="en">
                <a:solidFill>
                  <a:schemeClr val="lt1"/>
                </a:solidFill>
              </a:rPr>
              <a:t>Collect light</a:t>
            </a:r>
            <a:endParaRPr b="1">
              <a:solidFill>
                <a:schemeClr val="lt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AutoNum type="arabicPeriod"/>
            </a:pPr>
            <a:r>
              <a:rPr b="1" lang="en">
                <a:solidFill>
                  <a:schemeClr val="lt1"/>
                </a:solidFill>
              </a:rPr>
              <a:t>Focus light</a:t>
            </a:r>
            <a:endParaRPr b="1">
              <a:solidFill>
                <a:schemeClr val="lt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AutoNum type="arabicPeriod"/>
            </a:pPr>
            <a:r>
              <a:rPr b="1" lang="en">
                <a:solidFill>
                  <a:schemeClr val="lt1"/>
                </a:solidFill>
              </a:rPr>
              <a:t>Magnify light</a:t>
            </a:r>
            <a:endParaRPr b="1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in order to…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i="1" lang="en">
                <a:solidFill>
                  <a:schemeClr val="lt1"/>
                </a:solidFill>
              </a:rPr>
              <a:t>See distant objects in more detail and brightness than our eyes can!</a:t>
            </a:r>
            <a:endParaRPr i="1">
              <a:solidFill>
                <a:schemeClr val="lt1"/>
              </a:solidFill>
            </a:endParaRPr>
          </a:p>
        </p:txBody>
      </p:sp>
      <p:sp>
        <p:nvSpPr>
          <p:cNvPr id="360" name="Google Shape;360;p45"/>
          <p:cNvSpPr txBox="1"/>
          <p:nvPr/>
        </p:nvSpPr>
        <p:spPr>
          <a:xfrm>
            <a:off x="3436725" y="1235675"/>
            <a:ext cx="3241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Chandra X-ray Telescope</a:t>
            </a:r>
            <a:endParaRPr b="1"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361" name="Google Shape;361;p45"/>
          <p:cNvSpPr txBox="1"/>
          <p:nvPr/>
        </p:nvSpPr>
        <p:spPr>
          <a:xfrm>
            <a:off x="3698500" y="4589400"/>
            <a:ext cx="2979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James Webb Space Telescope (JWST)</a:t>
            </a:r>
            <a:endParaRPr b="1" sz="10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362" name="Google Shape;362;p45"/>
          <p:cNvSpPr txBox="1"/>
          <p:nvPr/>
        </p:nvSpPr>
        <p:spPr>
          <a:xfrm>
            <a:off x="380525" y="1250975"/>
            <a:ext cx="2403600" cy="33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Arecibo Observatory, Puerto Rico</a:t>
            </a:r>
            <a:endParaRPr b="1" sz="100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9" name="Google Shape;79;p16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0" name="Google Shape;80;p16"/>
          <p:cNvSpPr txBox="1"/>
          <p:nvPr>
            <p:ph idx="4294967295" type="title"/>
          </p:nvPr>
        </p:nvSpPr>
        <p:spPr>
          <a:xfrm>
            <a:off x="311700" y="3549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Comparison: Eyes vs. Telescope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81" name="Google Shape;8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394413"/>
            <a:ext cx="4493786" cy="2843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6"/>
          <p:cNvPicPr preferRelativeResize="0"/>
          <p:nvPr/>
        </p:nvPicPr>
        <p:blipFill rotWithShape="1">
          <a:blip r:embed="rId4">
            <a:alphaModFix/>
          </a:blip>
          <a:srcRect b="20197" l="0" r="0" t="0"/>
          <a:stretch/>
        </p:blipFill>
        <p:spPr>
          <a:xfrm>
            <a:off x="5035150" y="1589849"/>
            <a:ext cx="3854899" cy="2452876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6"/>
          <p:cNvSpPr txBox="1"/>
          <p:nvPr>
            <p:ph idx="4294967295" type="title"/>
          </p:nvPr>
        </p:nvSpPr>
        <p:spPr>
          <a:xfrm>
            <a:off x="979388" y="4411150"/>
            <a:ext cx="3158400" cy="52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040">
                <a:solidFill>
                  <a:schemeClr val="lt1"/>
                </a:solidFill>
              </a:rPr>
              <a:t>Big, bright star-like object</a:t>
            </a:r>
            <a:endParaRPr sz="204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040">
              <a:solidFill>
                <a:schemeClr val="lt1"/>
              </a:solidFill>
            </a:endParaRPr>
          </a:p>
        </p:txBody>
      </p:sp>
      <p:sp>
        <p:nvSpPr>
          <p:cNvPr id="84" name="Google Shape;84;p16"/>
          <p:cNvSpPr txBox="1"/>
          <p:nvPr>
            <p:ph idx="4294967295" type="title"/>
          </p:nvPr>
        </p:nvSpPr>
        <p:spPr>
          <a:xfrm>
            <a:off x="5091675" y="4238150"/>
            <a:ext cx="3855000" cy="52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040">
                <a:solidFill>
                  <a:schemeClr val="lt1"/>
                </a:solidFill>
              </a:rPr>
              <a:t>Is actually the planet Jupiter!</a:t>
            </a:r>
            <a:endParaRPr sz="204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040">
                <a:solidFill>
                  <a:schemeClr val="lt1"/>
                </a:solidFill>
              </a:rPr>
              <a:t>(through telescope)</a:t>
            </a:r>
            <a:endParaRPr sz="204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" name="Google Shape;89;p17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0" name="Google Shape;90;p17"/>
          <p:cNvSpPr txBox="1"/>
          <p:nvPr>
            <p:ph idx="4294967295" type="title"/>
          </p:nvPr>
        </p:nvSpPr>
        <p:spPr>
          <a:xfrm>
            <a:off x="311700" y="3549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Comparison: Eyes vs. Telescope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91" name="Google Shape;9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525" y="1236888"/>
            <a:ext cx="4730350" cy="3158805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7"/>
          <p:cNvSpPr txBox="1"/>
          <p:nvPr>
            <p:ph idx="4294967295" type="title"/>
          </p:nvPr>
        </p:nvSpPr>
        <p:spPr>
          <a:xfrm>
            <a:off x="793200" y="4497550"/>
            <a:ext cx="3393000" cy="52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740">
                <a:solidFill>
                  <a:schemeClr val="lt1"/>
                </a:solidFill>
              </a:rPr>
              <a:t>Blurry spot in the sky…what is it?</a:t>
            </a:r>
            <a:endParaRPr sz="1740">
              <a:solidFill>
                <a:schemeClr val="lt1"/>
              </a:solidFill>
            </a:endParaRPr>
          </a:p>
        </p:txBody>
      </p:sp>
      <p:cxnSp>
        <p:nvCxnSpPr>
          <p:cNvPr id="93" name="Google Shape;93;p17"/>
          <p:cNvCxnSpPr/>
          <p:nvPr/>
        </p:nvCxnSpPr>
        <p:spPr>
          <a:xfrm flipH="1" rot="10800000">
            <a:off x="2537000" y="2648750"/>
            <a:ext cx="920100" cy="4461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8" name="Google Shape;98;p18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9" name="Google Shape;99;p18"/>
          <p:cNvSpPr txBox="1"/>
          <p:nvPr>
            <p:ph idx="4294967295" type="title"/>
          </p:nvPr>
        </p:nvSpPr>
        <p:spPr>
          <a:xfrm>
            <a:off x="311700" y="3549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Comparison: Eyes vs. Telescope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00" name="Google Shape;10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525" y="1236888"/>
            <a:ext cx="4730350" cy="3158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93350" y="1531038"/>
            <a:ext cx="3984325" cy="2570532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8"/>
          <p:cNvSpPr txBox="1"/>
          <p:nvPr>
            <p:ph idx="4294967295" type="title"/>
          </p:nvPr>
        </p:nvSpPr>
        <p:spPr>
          <a:xfrm>
            <a:off x="4854875" y="4497550"/>
            <a:ext cx="4543200" cy="52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540">
                <a:solidFill>
                  <a:schemeClr val="lt1"/>
                </a:solidFill>
              </a:rPr>
              <a:t>It’s the </a:t>
            </a:r>
            <a:r>
              <a:rPr lang="en" sz="1540">
                <a:solidFill>
                  <a:schemeClr val="lt1"/>
                </a:solidFill>
              </a:rPr>
              <a:t>Andromeda Galaxy (through telescope)</a:t>
            </a:r>
            <a:endParaRPr sz="1540">
              <a:solidFill>
                <a:schemeClr val="lt1"/>
              </a:solidFill>
            </a:endParaRPr>
          </a:p>
        </p:txBody>
      </p:sp>
      <p:cxnSp>
        <p:nvCxnSpPr>
          <p:cNvPr id="103" name="Google Shape;103;p18"/>
          <p:cNvCxnSpPr/>
          <p:nvPr/>
        </p:nvCxnSpPr>
        <p:spPr>
          <a:xfrm flipH="1" rot="10800000">
            <a:off x="2537000" y="2648750"/>
            <a:ext cx="920100" cy="4461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04" name="Google Shape;104;p18"/>
          <p:cNvSpPr txBox="1"/>
          <p:nvPr>
            <p:ph idx="4294967295" type="title"/>
          </p:nvPr>
        </p:nvSpPr>
        <p:spPr>
          <a:xfrm>
            <a:off x="793200" y="4497550"/>
            <a:ext cx="3393000" cy="52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740">
                <a:solidFill>
                  <a:schemeClr val="lt1"/>
                </a:solidFill>
              </a:rPr>
              <a:t>Blurry spot in the sky…what is it?</a:t>
            </a:r>
            <a:endParaRPr sz="174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9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/>
              <a:t>Telescopes allow us to see</a:t>
            </a:r>
            <a:endParaRPr sz="2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/>
              <a:t>detail</a:t>
            </a:r>
            <a:r>
              <a:rPr lang="en" sz="2700"/>
              <a:t> and </a:t>
            </a:r>
            <a:r>
              <a:rPr b="1" lang="en" sz="2700"/>
              <a:t>complexity</a:t>
            </a:r>
            <a:endParaRPr b="1" sz="2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/>
              <a:t>of objects in the night sky</a:t>
            </a:r>
            <a:endParaRPr sz="2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/>
              <a:t>that are otherwise hidden from us.</a:t>
            </a:r>
            <a:endParaRPr sz="2700"/>
          </a:p>
        </p:txBody>
      </p:sp>
      <p:pic>
        <p:nvPicPr>
          <p:cNvPr id="110" name="Google Shape;11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47600" y="980399"/>
            <a:ext cx="3591624" cy="2518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0"/>
          <p:cNvSpPr txBox="1"/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a telescope?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0" name="Google Shape;120;p21"/>
          <p:cNvCxnSpPr/>
          <p:nvPr/>
        </p:nvCxnSpPr>
        <p:spPr>
          <a:xfrm>
            <a:off x="0" y="1047025"/>
            <a:ext cx="9253200" cy="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1" name="Google Shape;121;p21"/>
          <p:cNvSpPr txBox="1"/>
          <p:nvPr>
            <p:ph idx="4294967295" type="title"/>
          </p:nvPr>
        </p:nvSpPr>
        <p:spPr>
          <a:xfrm>
            <a:off x="311700" y="3549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What is a telescope?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22" name="Google Shape;122;p21"/>
          <p:cNvSpPr txBox="1"/>
          <p:nvPr>
            <p:ph idx="4294967295" type="body"/>
          </p:nvPr>
        </p:nvSpPr>
        <p:spPr>
          <a:xfrm>
            <a:off x="97675" y="1190125"/>
            <a:ext cx="5923200" cy="36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/>
          </a:bodyPr>
          <a:lstStyle/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lang="en">
                <a:solidFill>
                  <a:schemeClr val="lt1"/>
                </a:solidFill>
              </a:rPr>
              <a:t>A device used to observe the </a:t>
            </a:r>
            <a:r>
              <a:rPr b="1" lang="en">
                <a:solidFill>
                  <a:schemeClr val="lt1"/>
                </a:solidFill>
              </a:rPr>
              <a:t>light</a:t>
            </a:r>
            <a:r>
              <a:rPr lang="en">
                <a:solidFill>
                  <a:schemeClr val="lt1"/>
                </a:solidFill>
              </a:rPr>
              <a:t> coming from distant objects</a:t>
            </a:r>
            <a:endParaRPr>
              <a:solidFill>
                <a:schemeClr val="lt1"/>
              </a:solidFill>
            </a:endParaRPr>
          </a:p>
          <a:p>
            <a:pPr indent="-325755" lvl="0" marL="45720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lang="en">
                <a:solidFill>
                  <a:schemeClr val="lt1"/>
                </a:solidFill>
              </a:rPr>
              <a:t>Greek Τῆλε (</a:t>
            </a:r>
            <a:r>
              <a:rPr i="1" lang="en">
                <a:solidFill>
                  <a:schemeClr val="lt1"/>
                </a:solidFill>
              </a:rPr>
              <a:t>tele</a:t>
            </a:r>
            <a:r>
              <a:rPr lang="en">
                <a:solidFill>
                  <a:schemeClr val="lt1"/>
                </a:solidFill>
              </a:rPr>
              <a:t> or 'far') and σκοπεῖν (</a:t>
            </a:r>
            <a:r>
              <a:rPr i="1" lang="en">
                <a:solidFill>
                  <a:schemeClr val="lt1"/>
                </a:solidFill>
              </a:rPr>
              <a:t>skopein</a:t>
            </a:r>
            <a:r>
              <a:rPr lang="en">
                <a:solidFill>
                  <a:schemeClr val="lt1"/>
                </a:solidFill>
              </a:rPr>
              <a:t> 'to look/see')</a:t>
            </a:r>
            <a:endParaRPr>
              <a:solidFill>
                <a:schemeClr val="lt1"/>
              </a:solidFill>
            </a:endParaRPr>
          </a:p>
          <a:p>
            <a:pPr indent="-325755" lvl="0" marL="45720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b="1" lang="en">
                <a:solidFill>
                  <a:schemeClr val="lt1"/>
                </a:solidFill>
              </a:rPr>
              <a:t>Collects</a:t>
            </a:r>
            <a:r>
              <a:rPr lang="en">
                <a:solidFill>
                  <a:schemeClr val="lt1"/>
                </a:solidFill>
              </a:rPr>
              <a:t>, </a:t>
            </a:r>
            <a:r>
              <a:rPr b="1" lang="en">
                <a:solidFill>
                  <a:schemeClr val="lt1"/>
                </a:solidFill>
              </a:rPr>
              <a:t>focuses </a:t>
            </a:r>
            <a:r>
              <a:rPr lang="en">
                <a:solidFill>
                  <a:schemeClr val="lt1"/>
                </a:solidFill>
              </a:rPr>
              <a:t>and</a:t>
            </a:r>
            <a:r>
              <a:rPr b="1" lang="en">
                <a:solidFill>
                  <a:schemeClr val="lt1"/>
                </a:solidFill>
              </a:rPr>
              <a:t> magnifies </a:t>
            </a:r>
            <a:r>
              <a:rPr lang="en">
                <a:solidFill>
                  <a:schemeClr val="lt1"/>
                </a:solidFill>
              </a:rPr>
              <a:t>light </a:t>
            </a:r>
            <a:endParaRPr>
              <a:solidFill>
                <a:schemeClr val="lt1"/>
              </a:solidFill>
            </a:endParaRPr>
          </a:p>
          <a:p>
            <a:pPr indent="-325755" lvl="0" marL="45720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lang="en">
                <a:solidFill>
                  <a:schemeClr val="lt1"/>
                </a:solidFill>
              </a:rPr>
              <a:t>Telescopes can have a variety of:</a:t>
            </a:r>
            <a:endParaRPr>
              <a:solidFill>
                <a:schemeClr val="lt1"/>
              </a:solidFill>
            </a:endParaRPr>
          </a:p>
          <a:p>
            <a:pPr indent="-310383" lvl="1" marL="91440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○"/>
            </a:pPr>
            <a:r>
              <a:rPr lang="en" sz="1515">
                <a:solidFill>
                  <a:schemeClr val="lt1"/>
                </a:solidFill>
              </a:rPr>
              <a:t>Sizes</a:t>
            </a:r>
            <a:endParaRPr sz="1515">
              <a:solidFill>
                <a:schemeClr val="lt1"/>
              </a:solidFill>
            </a:endParaRPr>
          </a:p>
          <a:p>
            <a:pPr indent="-310383" lvl="1" marL="91440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○"/>
            </a:pPr>
            <a:r>
              <a:rPr lang="en" sz="1515">
                <a:solidFill>
                  <a:schemeClr val="lt1"/>
                </a:solidFill>
              </a:rPr>
              <a:t>Shapes</a:t>
            </a:r>
            <a:endParaRPr sz="1515">
              <a:solidFill>
                <a:schemeClr val="lt1"/>
              </a:solidFill>
            </a:endParaRPr>
          </a:p>
          <a:p>
            <a:pPr indent="-310383" lvl="1" marL="91440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○"/>
            </a:pPr>
            <a:r>
              <a:rPr lang="en" sz="1515">
                <a:solidFill>
                  <a:schemeClr val="lt1"/>
                </a:solidFill>
              </a:rPr>
              <a:t>Designs</a:t>
            </a:r>
            <a:endParaRPr sz="1515">
              <a:solidFill>
                <a:schemeClr val="lt1"/>
              </a:solidFill>
            </a:endParaRPr>
          </a:p>
          <a:p>
            <a:pPr indent="-310383" lvl="1" marL="91440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○"/>
            </a:pPr>
            <a:r>
              <a:rPr lang="en" sz="1515">
                <a:solidFill>
                  <a:schemeClr val="lt1"/>
                </a:solidFill>
              </a:rPr>
              <a:t>Physical Components</a:t>
            </a:r>
            <a:endParaRPr sz="1515">
              <a:solidFill>
                <a:schemeClr val="lt1"/>
              </a:solidFill>
            </a:endParaRPr>
          </a:p>
          <a:p>
            <a:pPr indent="-310383" lvl="1" marL="914400" rtl="0" algn="l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ct val="100000"/>
              <a:buChar char="○"/>
            </a:pPr>
            <a:r>
              <a:rPr lang="en" sz="1515">
                <a:solidFill>
                  <a:schemeClr val="lt1"/>
                </a:solidFill>
              </a:rPr>
              <a:t>Purposes/functions</a:t>
            </a:r>
            <a:endParaRPr b="1">
              <a:solidFill>
                <a:schemeClr val="lt1"/>
              </a:solidFill>
            </a:endParaRPr>
          </a:p>
        </p:txBody>
      </p:sp>
      <p:pic>
        <p:nvPicPr>
          <p:cNvPr id="123" name="Google Shape;12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1700" y="1647325"/>
            <a:ext cx="4267203" cy="29920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